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67" autoAdjust="0"/>
    <p:restoredTop sz="70521" autoAdjust="0"/>
  </p:normalViewPr>
  <p:slideViewPr>
    <p:cSldViewPr snapToGrid="0">
      <p:cViewPr varScale="1">
        <p:scale>
          <a:sx n="47" d="100"/>
          <a:sy n="47" d="100"/>
        </p:scale>
        <p:origin x="1243" y="22"/>
      </p:cViewPr>
      <p:guideLst/>
    </p:cSldViewPr>
  </p:slideViewPr>
  <p:outlineViewPr>
    <p:cViewPr>
      <p:scale>
        <a:sx n="33" d="100"/>
        <a:sy n="33" d="100"/>
      </p:scale>
      <p:origin x="0" y="-997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573254-F86A-432A-8973-C27ACD6EA2AE}" type="datetimeFigureOut">
              <a:rPr lang="en-US" smtClean="0"/>
              <a:t>10/21/2018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E74538-CEB9-4803-BB5A-B28AD69AAD33}" type="slidenum">
              <a:rPr lang="en-US" smtClean="0"/>
              <a:t>‹#›</a:t>
            </a:fld>
            <a:endParaRPr lang="en-US"/>
          </a:p>
        </p:txBody>
      </p:sp>
    </p:spTree>
    <p:extLst>
      <p:ext uri="{BB962C8B-B14F-4D97-AF65-F5344CB8AC3E}">
        <p14:creationId xmlns:p14="http://schemas.microsoft.com/office/powerpoint/2010/main" val="1511400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67D007A-C013-49C9-9EF9-CBDE91BECA88}" type="slidenum">
              <a:rPr lang="en-GB" smtClean="0"/>
              <a:t>1</a:t>
            </a:fld>
            <a:endParaRPr lang="en-GB"/>
          </a:p>
        </p:txBody>
      </p:sp>
    </p:spTree>
    <p:extLst>
      <p:ext uri="{BB962C8B-B14F-4D97-AF65-F5344CB8AC3E}">
        <p14:creationId xmlns:p14="http://schemas.microsoft.com/office/powerpoint/2010/main" val="2809855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5721">
              <a:defRPr/>
            </a:pPr>
            <a:r>
              <a:rPr lang="en-US" altLang="en-US" b="1" smtClean="0">
                <a:solidFill>
                  <a:srgbClr val="000000"/>
                </a:solidFill>
                <a:latin typeface="Arial" panose="020B0604020202020204" pitchFamily="34" charset="0"/>
                <a:ea typeface="Times New Roman" panose="02020603050405020304" pitchFamily="18" charset="0"/>
                <a:cs typeface="Arial" panose="020B0604020202020204" pitchFamily="34" charset="0"/>
              </a:rPr>
              <a:t>Preparation of 80 tablets of Aspirin U.S.P using Slugging Method</a:t>
            </a:r>
            <a:r>
              <a:rPr lang="en-US" altLang="en-US" b="1" u="sng"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US" altLang="en-US" sz="1100">
              <a:solidFill>
                <a:srgbClr val="000080"/>
              </a:solidFill>
              <a:latin typeface="Arial" panose="020B0604020202020204" pitchFamily="34" charset="0"/>
              <a:ea typeface="Times New Roman" panose="02020603050405020304" pitchFamily="18" charset="0"/>
              <a:cs typeface="Traditional Arabic"/>
            </a:endParaRPr>
          </a:p>
          <a:p>
            <a:endParaRPr lang="en-GB"/>
          </a:p>
        </p:txBody>
      </p:sp>
      <p:sp>
        <p:nvSpPr>
          <p:cNvPr id="4" name="Slide Number Placeholder 3"/>
          <p:cNvSpPr>
            <a:spLocks noGrp="1"/>
          </p:cNvSpPr>
          <p:nvPr>
            <p:ph type="sldNum" sz="quarter" idx="10"/>
          </p:nvPr>
        </p:nvSpPr>
        <p:spPr/>
        <p:txBody>
          <a:bodyPr/>
          <a:lstStyle/>
          <a:p>
            <a:fld id="{B67D007A-C013-49C9-9EF9-CBDE91BECA88}" type="slidenum">
              <a:rPr lang="en-GB" smtClean="0"/>
              <a:t>12</a:t>
            </a:fld>
            <a:endParaRPr lang="en-GB"/>
          </a:p>
        </p:txBody>
      </p:sp>
    </p:spTree>
    <p:extLst>
      <p:ext uri="{BB962C8B-B14F-4D97-AF65-F5344CB8AC3E}">
        <p14:creationId xmlns:p14="http://schemas.microsoft.com/office/powerpoint/2010/main" val="2455463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59" indent="-177859">
              <a:buFont typeface="Arial" pitchFamily="34" charset="0"/>
              <a:buChar char="•"/>
            </a:pPr>
            <a:r>
              <a:rPr lang="en-GB" dirty="0" smtClean="0"/>
              <a:t>factors</a:t>
            </a:r>
            <a:r>
              <a:rPr lang="en-GB" baseline="0" dirty="0" smtClean="0"/>
              <a:t> affecting the tablet properties:</a:t>
            </a:r>
            <a:endParaRPr lang="en-GB" dirty="0" smtClean="0"/>
          </a:p>
          <a:p>
            <a:r>
              <a:rPr lang="en-GB" dirty="0" smtClean="0"/>
              <a:t>The binder concentration</a:t>
            </a:r>
          </a:p>
          <a:p>
            <a:r>
              <a:rPr lang="en-GB" dirty="0" smtClean="0"/>
              <a:t>Force</a:t>
            </a:r>
            <a:r>
              <a:rPr lang="en-GB" baseline="0" dirty="0" smtClean="0"/>
              <a:t> of compression </a:t>
            </a:r>
          </a:p>
          <a:p>
            <a:r>
              <a:rPr lang="en-GB" baseline="0" dirty="0" smtClean="0"/>
              <a:t>Type of binder,</a:t>
            </a:r>
          </a:p>
          <a:p>
            <a:r>
              <a:rPr lang="en-GB" dirty="0" smtClean="0"/>
              <a:t>Time of mixing</a:t>
            </a:r>
          </a:p>
          <a:p>
            <a:pPr marL="177859" indent="-177859">
              <a:buFont typeface="Arial" pitchFamily="34" charset="0"/>
              <a:buChar char="•"/>
            </a:pPr>
            <a:endParaRPr lang="en-GB" dirty="0" smtClean="0"/>
          </a:p>
          <a:p>
            <a:pPr marL="177859" indent="-177859">
              <a:buFont typeface="Arial" pitchFamily="34" charset="0"/>
              <a:buChar char="•"/>
            </a:pPr>
            <a:endParaRPr lang="en-GB" dirty="0" smtClean="0"/>
          </a:p>
          <a:p>
            <a:pPr marL="177859" indent="-177859">
              <a:buFont typeface="Arial" pitchFamily="34" charset="0"/>
              <a:buChar char="•"/>
            </a:pPr>
            <a:r>
              <a:rPr lang="en-GB" dirty="0" smtClean="0"/>
              <a:t>Q: what the </a:t>
            </a:r>
            <a:r>
              <a:rPr lang="en-GB" dirty="0" err="1" smtClean="0"/>
              <a:t>properies</a:t>
            </a:r>
            <a:r>
              <a:rPr lang="en-GB" baseline="0" dirty="0" smtClean="0"/>
              <a:t> of the </a:t>
            </a:r>
            <a:r>
              <a:rPr lang="en-GB" baseline="0" dirty="0" err="1" smtClean="0"/>
              <a:t>dilunt</a:t>
            </a:r>
            <a:r>
              <a:rPr lang="en-GB" baseline="0" dirty="0" smtClean="0"/>
              <a:t> in direct compression:</a:t>
            </a:r>
          </a:p>
          <a:p>
            <a:pPr marL="652150" lvl="1" indent="-177859">
              <a:buFont typeface="Arial" pitchFamily="34" charset="0"/>
              <a:buChar char="•"/>
            </a:pPr>
            <a:r>
              <a:rPr lang="en-GB" baseline="0" dirty="0" smtClean="0"/>
              <a:t>Inert, cheep, may be compacted with </a:t>
            </a:r>
            <a:r>
              <a:rPr lang="en-GB" baseline="0" dirty="0" err="1" smtClean="0"/>
              <a:t>limitted</a:t>
            </a:r>
            <a:r>
              <a:rPr lang="en-GB" baseline="0" dirty="0" smtClean="0"/>
              <a:t> difficulties even when it mixed with the API, has no negative effect on tablet properties.</a:t>
            </a:r>
            <a:endParaRPr lang="en-GB" dirty="0" smtClean="0"/>
          </a:p>
          <a:p>
            <a:pPr marL="177859" indent="-177859">
              <a:buFont typeface="Arial" pitchFamily="34" charset="0"/>
              <a:buChar char="•"/>
            </a:pPr>
            <a:r>
              <a:rPr lang="en-GB" dirty="0" smtClean="0"/>
              <a:t>Properties of substances to be compressed: </a:t>
            </a:r>
          </a:p>
          <a:p>
            <a:pPr marL="652150" lvl="1" indent="-177859">
              <a:buFont typeface="Arial" pitchFamily="34" charset="0"/>
              <a:buChar char="•"/>
            </a:pPr>
            <a:r>
              <a:rPr lang="en-GB" dirty="0" smtClean="0"/>
              <a:t>Crystalline</a:t>
            </a:r>
            <a:r>
              <a:rPr lang="en-GB" baseline="0" dirty="0" smtClean="0"/>
              <a:t> substance such as sodium chloride, sodium bromide. </a:t>
            </a:r>
            <a:endParaRPr lang="en-GB" dirty="0" smtClean="0"/>
          </a:p>
          <a:p>
            <a:pPr marL="177859" indent="-177859">
              <a:buFont typeface="Arial" pitchFamily="34" charset="0"/>
              <a:buChar char="•"/>
            </a:pPr>
            <a:r>
              <a:rPr lang="en-GB" baseline="0" dirty="0" smtClean="0"/>
              <a:t>( limitation of direct compression is there are few substances can be compressed directly. Thus wet granulation  is more popular.</a:t>
            </a:r>
            <a:endParaRPr lang="en-GB" dirty="0" smtClean="0"/>
          </a:p>
          <a:p>
            <a:r>
              <a:rPr lang="en-GB" dirty="0" smtClean="0"/>
              <a:t>Wet</a:t>
            </a:r>
            <a:r>
              <a:rPr lang="en-GB" baseline="0" dirty="0" smtClean="0"/>
              <a:t> uses an adhesive material to bind the particles together to form granules</a:t>
            </a:r>
          </a:p>
          <a:p>
            <a:r>
              <a:rPr lang="en-GB" baseline="0" dirty="0" smtClean="0"/>
              <a:t>The dry method uses the compression as a binder</a:t>
            </a:r>
            <a:endParaRPr lang="en-US" dirty="0"/>
          </a:p>
        </p:txBody>
      </p:sp>
      <p:sp>
        <p:nvSpPr>
          <p:cNvPr id="4" name="Slide Number Placeholder 3"/>
          <p:cNvSpPr>
            <a:spLocks noGrp="1"/>
          </p:cNvSpPr>
          <p:nvPr>
            <p:ph type="sldNum" sz="quarter" idx="10"/>
          </p:nvPr>
        </p:nvSpPr>
        <p:spPr/>
        <p:txBody>
          <a:bodyPr/>
          <a:lstStyle/>
          <a:p>
            <a:fld id="{83B2CE6C-243B-447F-B899-A3AF37F5B0F2}" type="slidenum">
              <a:rPr lang="en-US" smtClean="0"/>
              <a:t>14</a:t>
            </a:fld>
            <a:endParaRPr lang="en-US"/>
          </a:p>
        </p:txBody>
      </p:sp>
    </p:spTree>
    <p:extLst>
      <p:ext uri="{BB962C8B-B14F-4D97-AF65-F5344CB8AC3E}">
        <p14:creationId xmlns:p14="http://schemas.microsoft.com/office/powerpoint/2010/main" val="2589558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3577" y="4686498"/>
            <a:ext cx="5388610" cy="7372073"/>
          </a:xfrm>
        </p:spPr>
        <p:txBody>
          <a:bodyPr/>
          <a:lstStyle/>
          <a:p>
            <a:pPr defTabSz="948581">
              <a:defRPr/>
            </a:pPr>
            <a:r>
              <a:rPr lang="en-US" dirty="0" smtClean="0"/>
              <a:t> The steps are:</a:t>
            </a:r>
          </a:p>
          <a:p>
            <a:pPr marL="218930" indent="-218930" defTabSz="948581">
              <a:buFont typeface="+mj-lt"/>
              <a:buAutoNum type="arabicPeriod"/>
              <a:defRPr/>
            </a:pPr>
            <a:r>
              <a:rPr lang="en-US" dirty="0" smtClean="0"/>
              <a:t> (a) weighing and blending of the ingredients, </a:t>
            </a:r>
          </a:p>
          <a:p>
            <a:pPr marL="656791" lvl="1" indent="-218930" defTabSz="948581">
              <a:buFont typeface="+mj-lt"/>
              <a:buAutoNum type="arabicPeriod"/>
              <a:defRPr/>
            </a:pPr>
            <a:r>
              <a:rPr lang="en-US" dirty="0" smtClean="0"/>
              <a:t>(Prior to processing, all the active ingredients and excipients must be dried, milled, and sieved (80-100 mesh)</a:t>
            </a:r>
          </a:p>
          <a:p>
            <a:pPr marL="656791" lvl="1" indent="-218930" defTabSz="948581">
              <a:buFont typeface="+mj-lt"/>
              <a:buAutoNum type="arabicPeriod"/>
              <a:defRPr/>
            </a:pPr>
            <a:r>
              <a:rPr lang="en-US" dirty="0" smtClean="0"/>
              <a:t> Specified amounts of active ingredients, fillers, and disintegrating agents are mixed by means of a powder blender or mixer until a homogeneous mixture is formed</a:t>
            </a:r>
          </a:p>
          <a:p>
            <a:pPr marL="218930" indent="-218930" defTabSz="948581">
              <a:buFont typeface="+mj-lt"/>
              <a:buAutoNum type="arabicPeriod"/>
              <a:defRPr/>
            </a:pPr>
            <a:r>
              <a:rPr lang="en-US" dirty="0" smtClean="0"/>
              <a:t> (b) preparing a damp mass,</a:t>
            </a:r>
          </a:p>
          <a:p>
            <a:pPr marL="656791" lvl="1" indent="-218930" defTabSz="948581">
              <a:buFont typeface="+mj-lt"/>
              <a:buAutoNum type="arabicPeriod"/>
              <a:defRPr/>
            </a:pPr>
            <a:r>
              <a:rPr lang="en-US" dirty="0" smtClean="0"/>
              <a:t>(A liquid binder is subsequently added to the powder mixture to facilitate agglomeration of the powder particles. A damp mass resembling a dough is formed and further processed into granules. The amount of binding agent added is usually determined by the operator based on the observation that the binder-powder mixture forms a compact wet mass when being squeezed in the hands. However, care must be exercised not to over-wet or under-wet the power. Over-wetting can result in granules that are too hard for proper tablet formation and under-wetting can result in tablets that are soft and prone to crumbling </a:t>
            </a:r>
          </a:p>
          <a:p>
            <a:pPr marL="218930" indent="-218930" defTabSz="948581">
              <a:buFont typeface="+mj-lt"/>
              <a:buAutoNum type="arabicPeriod"/>
              <a:defRPr/>
            </a:pPr>
            <a:r>
              <a:rPr lang="en-US" dirty="0" smtClean="0"/>
              <a:t>(c) converting the damp mass into wet granules,</a:t>
            </a:r>
          </a:p>
          <a:p>
            <a:pPr marL="656791" lvl="1" indent="-218930" defTabSz="948581">
              <a:buFont typeface="+mj-lt"/>
              <a:buAutoNum type="arabicPeriod"/>
              <a:defRPr/>
            </a:pPr>
            <a:r>
              <a:rPr lang="en-US" dirty="0" smtClean="0"/>
              <a:t>(The wet mass is forced through a screen to form wet granules. This may be done by hand or with a granulation equipment which is used to prepare granules by extruding the wet mass through a screen as part of the equipment. </a:t>
            </a:r>
          </a:p>
          <a:p>
            <a:pPr marL="218930" indent="-218930" defTabSz="948581">
              <a:buFont typeface="+mj-lt"/>
              <a:buAutoNum type="arabicPeriod"/>
              <a:defRPr/>
            </a:pPr>
            <a:r>
              <a:rPr lang="en-US" dirty="0" smtClean="0"/>
              <a:t> (d) drying the granules, (The resultant wet granules are spread evenly on a large piece of paper in a shallow tray for drying. Granules may be dried in a thermostatically controlled oven with the monitoring of time, temperature, and humidity.</a:t>
            </a:r>
          </a:p>
          <a:p>
            <a:pPr marL="218930" indent="-218930" defTabSz="948581">
              <a:buFont typeface="+mj-lt"/>
              <a:buAutoNum type="arabicPeriod"/>
              <a:defRPr/>
            </a:pPr>
            <a:endParaRPr lang="en-US" dirty="0" smtClean="0"/>
          </a:p>
          <a:p>
            <a:pPr marL="218930" indent="-218930" defTabSz="948581">
              <a:buFont typeface="+mj-lt"/>
              <a:buAutoNum type="arabicPeriod"/>
              <a:defRPr/>
            </a:pPr>
            <a:r>
              <a:rPr lang="en-US" dirty="0" smtClean="0"/>
              <a:t>(e) sizing the granules by dry screening,:</a:t>
            </a:r>
          </a:p>
          <a:p>
            <a:pPr marL="656791" lvl="1" indent="-218930" defTabSz="948581">
              <a:buFont typeface="+mj-lt"/>
              <a:buAutoNum type="arabicPeriod"/>
              <a:defRPr/>
            </a:pPr>
            <a:r>
              <a:rPr lang="en-US" dirty="0" smtClean="0"/>
              <a:t>After drying, the granules are forced through a screen of a smaller mesh size than that used to prepare the wet granulation. The degree to which the dried granules are reduced depends on the size of the punch to be used for tablet compression. In general, the smaller the tablet to be produced, the smaller the granules should be prepared as shown in Table 1. Screens of 10 to 20 mesh size are generally used for this purpose</a:t>
            </a:r>
          </a:p>
          <a:p>
            <a:pPr marL="218930" indent="-218930" defTabSz="948581">
              <a:buFont typeface="+mj-lt"/>
              <a:buAutoNum type="arabicPeriod"/>
              <a:defRPr/>
            </a:pPr>
            <a:r>
              <a:rPr lang="en-US" dirty="0" smtClean="0"/>
              <a:t>(f) adding lubricant and blending, </a:t>
            </a:r>
          </a:p>
          <a:p>
            <a:pPr marL="656791" lvl="1" indent="-218930" defTabSz="948581">
              <a:buFont typeface="+mj-lt"/>
              <a:buAutoNum type="arabicPeriod"/>
              <a:defRPr/>
            </a:pPr>
            <a:r>
              <a:rPr lang="en-US" dirty="0" smtClean="0"/>
              <a:t>After dry screening, a lubricant (sometime with a portion of the </a:t>
            </a:r>
            <a:r>
              <a:rPr lang="en-US" dirty="0" err="1" smtClean="0"/>
              <a:t>disintegrant</a:t>
            </a:r>
            <a:r>
              <a:rPr lang="en-US" dirty="0" smtClean="0"/>
              <a:t>) is added to the dried granules through a fine-mesh screen, followed by proper powder mixing</a:t>
            </a:r>
          </a:p>
          <a:p>
            <a:pPr defTabSz="948581">
              <a:defRPr/>
            </a:pPr>
            <a:r>
              <a:rPr lang="en-US" dirty="0" smtClean="0"/>
              <a:t>and (g) forming tablets by compression. </a:t>
            </a:r>
          </a:p>
          <a:p>
            <a:pPr defTabSz="948581">
              <a:defRPr/>
            </a:pPr>
            <a:r>
              <a:rPr lang="en-US" dirty="0" smtClean="0"/>
              <a:t>Figure 1 is the schematic description of the wet granulation method.</a:t>
            </a:r>
          </a:p>
          <a:p>
            <a:r>
              <a:rPr lang="en-US" dirty="0" smtClean="0"/>
              <a:t>During the preparation process, each step may influence the quality of tablets produced</a:t>
            </a:r>
          </a:p>
        </p:txBody>
      </p:sp>
      <p:sp>
        <p:nvSpPr>
          <p:cNvPr id="4" name="Slide Number Placeholder 3"/>
          <p:cNvSpPr>
            <a:spLocks noGrp="1"/>
          </p:cNvSpPr>
          <p:nvPr>
            <p:ph type="sldNum" sz="quarter" idx="10"/>
          </p:nvPr>
        </p:nvSpPr>
        <p:spPr/>
        <p:txBody>
          <a:bodyPr/>
          <a:lstStyle/>
          <a:p>
            <a:fld id="{83B2CE6C-243B-447F-B899-A3AF37F5B0F2}" type="slidenum">
              <a:rPr lang="en-US" smtClean="0"/>
              <a:t>2</a:t>
            </a:fld>
            <a:endParaRPr lang="en-US"/>
          </a:p>
        </p:txBody>
      </p:sp>
    </p:spTree>
    <p:extLst>
      <p:ext uri="{BB962C8B-B14F-4D97-AF65-F5344CB8AC3E}">
        <p14:creationId xmlns:p14="http://schemas.microsoft.com/office/powerpoint/2010/main" val="1253590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b="1" u="sng" dirty="0" smtClean="0">
                <a:effectLst/>
              </a:rPr>
              <a:t>Introduction:</a:t>
            </a:r>
            <a:endParaRPr lang="en-GB" dirty="0" smtClean="0">
              <a:effectLst/>
            </a:endParaRPr>
          </a:p>
          <a:p>
            <a:pPr rtl="0"/>
            <a:r>
              <a:rPr lang="en-GB" u="none" strike="noStrike" dirty="0" smtClean="0">
                <a:effectLst/>
              </a:rPr>
              <a:t> </a:t>
            </a:r>
            <a:endParaRPr lang="en-GB" dirty="0" smtClean="0">
              <a:effectLst/>
            </a:endParaRPr>
          </a:p>
          <a:p>
            <a:pPr rtl="0"/>
            <a:r>
              <a:rPr lang="en-GB" dirty="0" smtClean="0">
                <a:effectLst/>
              </a:rPr>
              <a:t>Granulation is the process in which primary powder particles are made to adhere to form larger, </a:t>
            </a:r>
            <a:r>
              <a:rPr lang="en-GB" dirty="0" err="1" smtClean="0">
                <a:effectLst/>
              </a:rPr>
              <a:t>multiparticle</a:t>
            </a:r>
            <a:r>
              <a:rPr lang="en-GB" dirty="0" smtClean="0">
                <a:effectLst/>
              </a:rPr>
              <a:t> entities called granules. Granules produced for the manufacturing of tablets have a typical size range between 0.2 and 0.5 mm.</a:t>
            </a:r>
          </a:p>
          <a:p>
            <a:pPr rtl="0"/>
            <a:r>
              <a:rPr lang="en-GB" dirty="0" smtClean="0">
                <a:effectLst/>
              </a:rPr>
              <a:t> </a:t>
            </a:r>
          </a:p>
          <a:p>
            <a:pPr rtl="0"/>
            <a:r>
              <a:rPr lang="en-GB" dirty="0" smtClean="0">
                <a:effectLst/>
              </a:rPr>
              <a:t>Reasons for granulation:</a:t>
            </a:r>
          </a:p>
          <a:p>
            <a:pPr rtl="0"/>
            <a:r>
              <a:rPr lang="en-GB" dirty="0" smtClean="0">
                <a:effectLst/>
              </a:rPr>
              <a:t>1. To prevent segregation of the constituents of the powder mixture:</a:t>
            </a:r>
          </a:p>
          <a:p>
            <a:pPr rtl="0"/>
            <a:r>
              <a:rPr lang="en-GB" dirty="0" smtClean="0">
                <a:effectLst/>
              </a:rPr>
              <a:t>Segregation is due primarily to differences in the size or density of the components of the mix, the smaller and/or denser particles concentrating at the base of a container with the larger and/or less dense ones above them. An ideal granulation will contain all the constituents of the mix in the correct proportion in each granule, and segregation of the ingredients will not occur.</a:t>
            </a:r>
          </a:p>
          <a:p>
            <a:pPr rtl="0"/>
            <a:r>
              <a:rPr lang="en-GB" dirty="0" smtClean="0">
                <a:effectLst/>
              </a:rPr>
              <a:t> </a:t>
            </a:r>
          </a:p>
          <a:p>
            <a:pPr rtl="0"/>
            <a:r>
              <a:rPr lang="en-GB" dirty="0" smtClean="0">
                <a:effectLst/>
              </a:rPr>
              <a:t>2. To improve the flow properties of the mixture:</a:t>
            </a:r>
          </a:p>
          <a:p>
            <a:pPr rtl="0"/>
            <a:r>
              <a:rPr lang="en-GB" dirty="0" smtClean="0">
                <a:effectLst/>
              </a:rPr>
              <a:t>Many powders, because of their small size, irregular shape or surface characteristics, are cohesive and do not flow well. Granules produced from such a cohesive system will be larger and more isodiametric, both factors contributing to improved flow properties.</a:t>
            </a:r>
          </a:p>
          <a:p>
            <a:pPr rtl="0"/>
            <a:r>
              <a:rPr lang="en-GB" dirty="0" smtClean="0">
                <a:effectLst/>
              </a:rPr>
              <a:t> </a:t>
            </a:r>
          </a:p>
          <a:p>
            <a:pPr rtl="0"/>
            <a:r>
              <a:rPr lang="en-GB" dirty="0" smtClean="0">
                <a:effectLst/>
              </a:rPr>
              <a:t>3. To improve the compaction characteristics of the mixture:</a:t>
            </a:r>
          </a:p>
          <a:p>
            <a:pPr rtl="0"/>
            <a:r>
              <a:rPr lang="en-GB" dirty="0" smtClean="0">
                <a:effectLst/>
              </a:rPr>
              <a:t>Some powders are difficult to compact. Granules of the same formulation are often more easily compacted and produce stronger tablets. Often solute migration occurring during the post-granulation drying stage results in a binder-rich outer layer to the granules. This in turn leads to direct binder–binder bonding, which assists the consolidation of weakly bonding materials.</a:t>
            </a:r>
          </a:p>
          <a:p>
            <a:pPr rtl="0"/>
            <a:r>
              <a:rPr lang="en-GB" dirty="0" smtClean="0">
                <a:effectLst/>
              </a:rPr>
              <a:t> </a:t>
            </a:r>
          </a:p>
          <a:p>
            <a:pPr rtl="0"/>
            <a:r>
              <a:rPr lang="en-GB" dirty="0" smtClean="0">
                <a:effectLst/>
              </a:rPr>
              <a:t>4. Other reasons:</a:t>
            </a:r>
          </a:p>
          <a:p>
            <a:pPr rtl="0"/>
            <a:r>
              <a:rPr lang="en-GB" dirty="0" smtClean="0">
                <a:effectLst/>
              </a:rPr>
              <a:t>- Reduce hazards of toxic dust associated with some dangerous drugs</a:t>
            </a:r>
          </a:p>
          <a:p>
            <a:pPr rtl="0"/>
            <a:r>
              <a:rPr lang="en-GB" dirty="0" smtClean="0">
                <a:effectLst/>
              </a:rPr>
              <a:t>- Slightly hygroscopic materials can adsorb moisture and adhere together (cake) if stored as powder.</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83B2CE6C-243B-447F-B899-A3AF37F5B0F2}" type="slidenum">
              <a:rPr lang="en-US" smtClean="0"/>
              <a:t>3</a:t>
            </a:fld>
            <a:endParaRPr lang="en-US"/>
          </a:p>
        </p:txBody>
      </p:sp>
    </p:spTree>
    <p:extLst>
      <p:ext uri="{BB962C8B-B14F-4D97-AF65-F5344CB8AC3E}">
        <p14:creationId xmlns:p14="http://schemas.microsoft.com/office/powerpoint/2010/main" val="1657611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81">
              <a:defRPr/>
            </a:pPr>
            <a:r>
              <a:rPr lang="en-US" dirty="0" smtClean="0"/>
              <a:t>A liquid binder is added to the powder mixture to facilitate agglomeration of the powder particles</a:t>
            </a:r>
          </a:p>
          <a:p>
            <a:pPr defTabSz="948581">
              <a:defRPr/>
            </a:pPr>
            <a:r>
              <a:rPr lang="en-GB" dirty="0" smtClean="0"/>
              <a:t>The binder</a:t>
            </a:r>
            <a:r>
              <a:rPr lang="en-GB" baseline="0" dirty="0" smtClean="0"/>
              <a:t> is added as solution, suspension or slurry </a:t>
            </a:r>
            <a:r>
              <a:rPr lang="en-GB" baseline="0" dirty="0" err="1" smtClean="0"/>
              <a:t>containg</a:t>
            </a:r>
            <a:r>
              <a:rPr lang="en-GB" baseline="0" dirty="0" smtClean="0"/>
              <a:t> binder</a:t>
            </a:r>
          </a:p>
          <a:p>
            <a:pPr defTabSz="948581">
              <a:defRPr/>
            </a:pPr>
            <a:r>
              <a:rPr lang="en-GB" baseline="0" dirty="0" smtClean="0"/>
              <a:t>OR it can be incorporated as a dry </a:t>
            </a:r>
            <a:r>
              <a:rPr lang="en-GB" baseline="0" dirty="0" err="1" smtClean="0"/>
              <a:t>poweder</a:t>
            </a:r>
            <a:r>
              <a:rPr lang="en-GB" baseline="0" dirty="0" smtClean="0"/>
              <a:t> and the liquid is added later on by itself.</a:t>
            </a:r>
            <a:endParaRPr lang="en-US" dirty="0" smtClean="0"/>
          </a:p>
          <a:p>
            <a:pPr defTabSz="948581">
              <a:defRPr/>
            </a:pPr>
            <a:r>
              <a:rPr lang="en-US" dirty="0" smtClean="0"/>
              <a:t>.</a:t>
            </a:r>
          </a:p>
          <a:p>
            <a:pPr defTabSz="948581">
              <a:defRPr/>
            </a:pPr>
            <a:r>
              <a:rPr lang="en-US" dirty="0" smtClean="0"/>
              <a:t> A damp mass resembling a dough is formed and further processed into granules. The amount of binding agent added is usually determined by the operator based on the observation that the binder-powder mixture forms a compact wet mass when being squeezed in the hands. However, care must be exercised not to over-wet or under-wet the power. Over-wetting can result in granules that are too hard for proper tablet formation and under-wetting can result in tablets that are soft and prone to crumbling.</a:t>
            </a:r>
          </a:p>
          <a:p>
            <a:r>
              <a:rPr lang="en-GB" dirty="0" smtClean="0"/>
              <a:t> binders</a:t>
            </a:r>
            <a:r>
              <a:rPr lang="en-GB" baseline="0" dirty="0" smtClean="0"/>
              <a:t> such as : acacia, cellulose </a:t>
            </a:r>
            <a:r>
              <a:rPr lang="en-GB" baseline="0" dirty="0" err="1" smtClean="0"/>
              <a:t>deriitives</a:t>
            </a:r>
            <a:r>
              <a:rPr lang="en-GB" baseline="0" dirty="0" smtClean="0"/>
              <a:t>, starch </a:t>
            </a:r>
            <a:r>
              <a:rPr lang="en-GB" baseline="0" dirty="0" err="1" smtClean="0"/>
              <a:t>derivitives</a:t>
            </a:r>
            <a:r>
              <a:rPr lang="en-GB" baseline="0" dirty="0" smtClean="0"/>
              <a:t>, gelatine, </a:t>
            </a:r>
            <a:r>
              <a:rPr lang="en-GB" baseline="0" dirty="0" err="1" smtClean="0"/>
              <a:t>glucoes</a:t>
            </a:r>
            <a:r>
              <a:rPr lang="en-GB" baseline="0" dirty="0" smtClean="0"/>
              <a:t>, </a:t>
            </a:r>
            <a:r>
              <a:rPr lang="en-GB" baseline="0" dirty="0" err="1" smtClean="0"/>
              <a:t>PVP</a:t>
            </a:r>
            <a:r>
              <a:rPr lang="en-GB" baseline="0" dirty="0" smtClean="0"/>
              <a:t>, starch , paste, sorbitol, tragacanth</a:t>
            </a:r>
          </a:p>
          <a:p>
            <a:endParaRPr lang="en-US" dirty="0"/>
          </a:p>
        </p:txBody>
      </p:sp>
      <p:sp>
        <p:nvSpPr>
          <p:cNvPr id="4" name="Slide Number Placeholder 3"/>
          <p:cNvSpPr>
            <a:spLocks noGrp="1"/>
          </p:cNvSpPr>
          <p:nvPr>
            <p:ph type="sldNum" sz="quarter" idx="10"/>
          </p:nvPr>
        </p:nvSpPr>
        <p:spPr/>
        <p:txBody>
          <a:bodyPr/>
          <a:lstStyle/>
          <a:p>
            <a:fld id="{83B2CE6C-243B-447F-B899-A3AF37F5B0F2}" type="slidenum">
              <a:rPr lang="en-US" smtClean="0"/>
              <a:t>5</a:t>
            </a:fld>
            <a:endParaRPr lang="en-US"/>
          </a:p>
        </p:txBody>
      </p:sp>
    </p:spTree>
    <p:extLst>
      <p:ext uri="{BB962C8B-B14F-4D97-AF65-F5344CB8AC3E}">
        <p14:creationId xmlns:p14="http://schemas.microsoft.com/office/powerpoint/2010/main" val="1164540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B2CE6C-243B-447F-B899-A3AF37F5B0F2}" type="slidenum">
              <a:rPr lang="en-US" smtClean="0"/>
              <a:t>6</a:t>
            </a:fld>
            <a:endParaRPr lang="en-US"/>
          </a:p>
        </p:txBody>
      </p:sp>
    </p:spTree>
    <p:extLst>
      <p:ext uri="{BB962C8B-B14F-4D97-AF65-F5344CB8AC3E}">
        <p14:creationId xmlns:p14="http://schemas.microsoft.com/office/powerpoint/2010/main" val="1605870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B2CE6C-243B-447F-B899-A3AF37F5B0F2}" type="slidenum">
              <a:rPr lang="en-US" smtClean="0"/>
              <a:t>7</a:t>
            </a:fld>
            <a:endParaRPr lang="en-US"/>
          </a:p>
        </p:txBody>
      </p:sp>
    </p:spTree>
    <p:extLst>
      <p:ext uri="{BB962C8B-B14F-4D97-AF65-F5344CB8AC3E}">
        <p14:creationId xmlns:p14="http://schemas.microsoft.com/office/powerpoint/2010/main" val="87238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B2CE6C-243B-447F-B899-A3AF37F5B0F2}" type="slidenum">
              <a:rPr lang="en-US" smtClean="0"/>
              <a:t>8</a:t>
            </a:fld>
            <a:endParaRPr lang="en-US"/>
          </a:p>
        </p:txBody>
      </p:sp>
    </p:spTree>
    <p:extLst>
      <p:ext uri="{BB962C8B-B14F-4D97-AF65-F5344CB8AC3E}">
        <p14:creationId xmlns:p14="http://schemas.microsoft.com/office/powerpoint/2010/main" val="856636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why dry granulation is used rather</a:t>
            </a:r>
            <a:r>
              <a:rPr lang="en-GB" baseline="0" dirty="0" smtClean="0"/>
              <a:t> than direct </a:t>
            </a:r>
            <a:r>
              <a:rPr lang="en-GB" baseline="0" dirty="0" err="1" smtClean="0"/>
              <a:t>compresion</a:t>
            </a:r>
            <a:r>
              <a:rPr lang="en-GB" baseline="0" dirty="0" smtClean="0"/>
              <a:t> and wet granulation</a:t>
            </a:r>
          </a:p>
          <a:p>
            <a:r>
              <a:rPr lang="en-GB" baseline="0" dirty="0" smtClean="0"/>
              <a:t>It is used when the dose of the API is too high to be compressed by direct compression and heat sensitive.( in direct compression the diluent usually modifies the compressing properties of the API) In  dry granulation, the two or more compression steps increase the bonding between the pressed particles and thus increase the </a:t>
            </a:r>
            <a:r>
              <a:rPr lang="en-GB" baseline="0" dirty="0" err="1" smtClean="0"/>
              <a:t>strenght</a:t>
            </a:r>
            <a:r>
              <a:rPr lang="en-GB" baseline="0" dirty="0" smtClean="0"/>
              <a:t> of the tablet( increase compression force increase the hardness). The granulation also improve the fluidity of the </a:t>
            </a:r>
            <a:r>
              <a:rPr lang="en-GB" baseline="0" dirty="0" err="1" smtClean="0"/>
              <a:t>formual</a:t>
            </a:r>
            <a:r>
              <a:rPr lang="en-GB" baseline="0" dirty="0" smtClean="0"/>
              <a:t>.</a:t>
            </a:r>
          </a:p>
          <a:p>
            <a:r>
              <a:rPr lang="en-GB" baseline="0" dirty="0" smtClean="0"/>
              <a:t>Ask them to suggest a manufacturing strategies lines?: the direct is the first line, then wet granulation, then direct compression.</a:t>
            </a:r>
          </a:p>
          <a:p>
            <a:endParaRPr lang="en-GB" baseline="0" dirty="0" smtClean="0"/>
          </a:p>
          <a:p>
            <a:endParaRPr lang="en-US" dirty="0"/>
          </a:p>
        </p:txBody>
      </p:sp>
      <p:sp>
        <p:nvSpPr>
          <p:cNvPr id="4" name="Slide Number Placeholder 3"/>
          <p:cNvSpPr>
            <a:spLocks noGrp="1"/>
          </p:cNvSpPr>
          <p:nvPr>
            <p:ph type="sldNum" sz="quarter" idx="10"/>
          </p:nvPr>
        </p:nvSpPr>
        <p:spPr/>
        <p:txBody>
          <a:bodyPr/>
          <a:lstStyle/>
          <a:p>
            <a:fld id="{83B2CE6C-243B-447F-B899-A3AF37F5B0F2}" type="slidenum">
              <a:rPr lang="en-US" smtClean="0"/>
              <a:t>9</a:t>
            </a:fld>
            <a:endParaRPr lang="en-US"/>
          </a:p>
        </p:txBody>
      </p:sp>
    </p:spTree>
    <p:extLst>
      <p:ext uri="{BB962C8B-B14F-4D97-AF65-F5344CB8AC3E}">
        <p14:creationId xmlns:p14="http://schemas.microsoft.com/office/powerpoint/2010/main" val="418341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During the feeding step, the powder material is fed into two counter-rotating rolls by either gravity or force-feed screws. Once the powder material is drawn into the nip angle area, it rubs against the roll surface and undergoes the pre-densification process. As the material enters the roll gap, particles are deformed or fragmented to form ribbons under hydraulic pressure. The ribbons are then sized through screens to produce granules to be compressed into tablets or filled into capsules. </a:t>
            </a:r>
            <a:endParaRPr lang="en-US" dirty="0"/>
          </a:p>
        </p:txBody>
      </p:sp>
      <p:sp>
        <p:nvSpPr>
          <p:cNvPr id="4" name="Slide Number Placeholder 3"/>
          <p:cNvSpPr>
            <a:spLocks noGrp="1"/>
          </p:cNvSpPr>
          <p:nvPr>
            <p:ph type="sldNum" sz="quarter" idx="10"/>
          </p:nvPr>
        </p:nvSpPr>
        <p:spPr/>
        <p:txBody>
          <a:bodyPr/>
          <a:lstStyle/>
          <a:p>
            <a:fld id="{83B2CE6C-243B-447F-B899-A3AF37F5B0F2}" type="slidenum">
              <a:rPr lang="en-US" smtClean="0"/>
              <a:t>10</a:t>
            </a:fld>
            <a:endParaRPr lang="en-US"/>
          </a:p>
        </p:txBody>
      </p:sp>
    </p:spTree>
    <p:extLst>
      <p:ext uri="{BB962C8B-B14F-4D97-AF65-F5344CB8AC3E}">
        <p14:creationId xmlns:p14="http://schemas.microsoft.com/office/powerpoint/2010/main" val="278583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B34FEB-5335-43B3-AB6E-4FAD6349BA69}"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4020807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34FEB-5335-43B3-AB6E-4FAD6349BA69}"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211969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34FEB-5335-43B3-AB6E-4FAD6349BA69}"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151254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34FEB-5335-43B3-AB6E-4FAD6349BA69}"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354488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34FEB-5335-43B3-AB6E-4FAD6349BA69}"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30941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B34FEB-5335-43B3-AB6E-4FAD6349BA69}"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168809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B34FEB-5335-43B3-AB6E-4FAD6349BA69}" type="datetimeFigureOut">
              <a:rPr lang="en-US" smtClean="0"/>
              <a:t>10/21/2018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360901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B34FEB-5335-43B3-AB6E-4FAD6349BA69}" type="datetimeFigureOut">
              <a:rPr lang="en-US" smtClean="0"/>
              <a:t>10/21/2018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142430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34FEB-5335-43B3-AB6E-4FAD6349BA69}" type="datetimeFigureOut">
              <a:rPr lang="en-US" smtClean="0"/>
              <a:t>10/21/2018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170514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34FEB-5335-43B3-AB6E-4FAD6349BA69}"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51342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34FEB-5335-43B3-AB6E-4FAD6349BA69}"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FF28B-BD05-4D24-AD8F-FDDB2015E431}" type="slidenum">
              <a:rPr lang="en-US" smtClean="0"/>
              <a:t>‹#›</a:t>
            </a:fld>
            <a:endParaRPr lang="en-US"/>
          </a:p>
        </p:txBody>
      </p:sp>
    </p:spTree>
    <p:extLst>
      <p:ext uri="{BB962C8B-B14F-4D97-AF65-F5344CB8AC3E}">
        <p14:creationId xmlns:p14="http://schemas.microsoft.com/office/powerpoint/2010/main" val="3064160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34FEB-5335-43B3-AB6E-4FAD6349BA69}" type="datetimeFigureOut">
              <a:rPr lang="en-US" smtClean="0"/>
              <a:t>10/21/2018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FF28B-BD05-4D24-AD8F-FDDB2015E431}" type="slidenum">
              <a:rPr lang="en-US" smtClean="0"/>
              <a:t>‹#›</a:t>
            </a:fld>
            <a:endParaRPr lang="en-US"/>
          </a:p>
        </p:txBody>
      </p:sp>
    </p:spTree>
    <p:extLst>
      <p:ext uri="{BB962C8B-B14F-4D97-AF65-F5344CB8AC3E}">
        <p14:creationId xmlns:p14="http://schemas.microsoft.com/office/powerpoint/2010/main" val="3711210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887" y="1904989"/>
            <a:ext cx="8984776" cy="1612923"/>
          </a:xfrm>
        </p:spPr>
        <p:txBody>
          <a:bodyPr>
            <a:noAutofit/>
          </a:bodyPr>
          <a:lstStyle/>
          <a:p>
            <a:r>
              <a:rPr lang="en-GB" sz="4000" b="1" dirty="0" smtClean="0"/>
              <a:t>Lab. 4  granulation </a:t>
            </a:r>
            <a:r>
              <a:rPr lang="en-GB" sz="4000" b="1" dirty="0" smtClean="0"/>
              <a:t>method of tableting</a:t>
            </a:r>
            <a:endParaRPr lang="en-US" sz="4000" b="1" dirty="0"/>
          </a:p>
        </p:txBody>
      </p:sp>
      <p:sp>
        <p:nvSpPr>
          <p:cNvPr id="3" name="Subtitle 2"/>
          <p:cNvSpPr>
            <a:spLocks noGrp="1"/>
          </p:cNvSpPr>
          <p:nvPr>
            <p:ph type="subTitle" idx="1"/>
          </p:nvPr>
        </p:nvSpPr>
        <p:spPr>
          <a:xfrm>
            <a:off x="1524000" y="4426667"/>
            <a:ext cx="9144000" cy="1655762"/>
          </a:xfrm>
        </p:spPr>
        <p:txBody>
          <a:bodyPr>
            <a:normAutofit fontScale="92500" lnSpcReduction="20000"/>
          </a:bodyPr>
          <a:lstStyle/>
          <a:p>
            <a:pPr algn="l"/>
            <a:endParaRPr lang="en-US" b="1" dirty="0"/>
          </a:p>
          <a:p>
            <a:pPr algn="l"/>
            <a:endParaRPr lang="en-GB" b="1" dirty="0"/>
          </a:p>
          <a:p>
            <a:pPr algn="l"/>
            <a:r>
              <a:rPr lang="en-GB" sz="3000" b="1" dirty="0" smtClean="0"/>
              <a:t>      </a:t>
            </a:r>
            <a:r>
              <a:rPr lang="en-GB" sz="3000" b="1" dirty="0" err="1" smtClean="0"/>
              <a:t>Suhair</a:t>
            </a:r>
            <a:r>
              <a:rPr lang="en-GB" sz="3000" b="1" dirty="0" smtClean="0"/>
              <a:t> </a:t>
            </a:r>
            <a:r>
              <a:rPr lang="en-GB" sz="3000" b="1" dirty="0" err="1" smtClean="0"/>
              <a:t>Alawaad</a:t>
            </a:r>
            <a:r>
              <a:rPr lang="en-GB" sz="3000" b="1" dirty="0" smtClean="0"/>
              <a:t> </a:t>
            </a:r>
            <a:endParaRPr lang="en-GB" sz="3000" b="1" dirty="0"/>
          </a:p>
          <a:p>
            <a:pPr lvl="1" algn="l"/>
            <a:r>
              <a:rPr lang="en-GB" i="1" dirty="0"/>
              <a:t>-BSc. Pharm (Uni. of Basra College of Pharmacy); </a:t>
            </a:r>
          </a:p>
          <a:p>
            <a:pPr lvl="1" algn="l"/>
            <a:r>
              <a:rPr lang="en-GB" i="1" dirty="0"/>
              <a:t>-MSc. </a:t>
            </a:r>
            <a:r>
              <a:rPr lang="en-GB" i="1" dirty="0" err="1"/>
              <a:t>IPSci</a:t>
            </a:r>
            <a:r>
              <a:rPr lang="en-GB" i="1" dirty="0"/>
              <a:t>. (Brighton University, School of Pharmacy </a:t>
            </a:r>
            <a:r>
              <a:rPr lang="en-GB" i="1" dirty="0" smtClean="0"/>
              <a:t>and Biomedical Sciences</a:t>
            </a:r>
            <a:r>
              <a:rPr lang="en-GB" dirty="0" smtClean="0"/>
              <a:t>; UK)</a:t>
            </a:r>
            <a:endParaRPr lang="en-GB" dirty="0"/>
          </a:p>
        </p:txBody>
      </p:sp>
      <p:pic>
        <p:nvPicPr>
          <p:cNvPr id="1026" name="Picture 0" descr="pcaccepted version cop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1" y="304800"/>
            <a:ext cx="138112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AE833DFF-A5BE-4BC5-AFE6-4E96BFC07DF5}" type="slidenum">
              <a:rPr lang="en-US" smtClean="0"/>
              <a:t>1</a:t>
            </a:fld>
            <a:endParaRPr lang="en-US" dirty="0"/>
          </a:p>
        </p:txBody>
      </p:sp>
      <p:sp>
        <p:nvSpPr>
          <p:cNvPr id="5" name="Footer Placeholder 4"/>
          <p:cNvSpPr>
            <a:spLocks noGrp="1"/>
          </p:cNvSpPr>
          <p:nvPr>
            <p:ph type="ftr" sz="quarter" idx="11"/>
          </p:nvPr>
        </p:nvSpPr>
        <p:spPr/>
        <p:txBody>
          <a:bodyPr/>
          <a:lstStyle/>
          <a:p>
            <a:r>
              <a:rPr lang="en-GB" dirty="0" smtClean="0"/>
              <a:t>find study materials on link:  :  goo.gl/KBOm0R</a:t>
            </a:r>
            <a:endParaRPr lang="en-US" dirty="0"/>
          </a:p>
        </p:txBody>
      </p:sp>
    </p:spTree>
    <p:extLst>
      <p:ext uri="{BB962C8B-B14F-4D97-AF65-F5344CB8AC3E}">
        <p14:creationId xmlns:p14="http://schemas.microsoft.com/office/powerpoint/2010/main" val="3635115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Roller Compacter</a:t>
            </a:r>
            <a:endParaRPr lang="en-US" dirty="0"/>
          </a:p>
        </p:txBody>
      </p:sp>
      <p:pic>
        <p:nvPicPr>
          <p:cNvPr id="2050"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638" t="8461" r="2037" b="2564"/>
          <a:stretch/>
        </p:blipFill>
        <p:spPr bwMode="auto">
          <a:xfrm>
            <a:off x="2743201" y="1569720"/>
            <a:ext cx="6720841" cy="5288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3" name="Footer Placeholder 2"/>
          <p:cNvSpPr>
            <a:spLocks noGrp="1"/>
          </p:cNvSpPr>
          <p:nvPr>
            <p:ph type="ftr" sz="quarter" idx="11"/>
          </p:nvPr>
        </p:nvSpPr>
        <p:spPr/>
        <p:txBody>
          <a:bodyPr/>
          <a:lstStyle/>
          <a:p>
            <a:r>
              <a:rPr lang="en-GB" smtClean="0"/>
              <a:t>find study materials on link:  :  www.goo.gl/KBOm0R</a:t>
            </a:r>
            <a:endParaRPr lang="en-US"/>
          </a:p>
        </p:txBody>
      </p:sp>
      <p:sp>
        <p:nvSpPr>
          <p:cNvPr id="4" name="Slide Number Placeholder 3"/>
          <p:cNvSpPr>
            <a:spLocks noGrp="1"/>
          </p:cNvSpPr>
          <p:nvPr>
            <p:ph type="sldNum" sz="quarter" idx="12"/>
          </p:nvPr>
        </p:nvSpPr>
        <p:spPr/>
        <p:txBody>
          <a:bodyPr/>
          <a:lstStyle/>
          <a:p>
            <a:fld id="{FD2D3368-14AD-47B9-8020-C7B7B5BAF57C}" type="slidenum">
              <a:rPr lang="en-US" smtClean="0"/>
              <a:t>10</a:t>
            </a:fld>
            <a:endParaRPr lang="en-US"/>
          </a:p>
        </p:txBody>
      </p:sp>
    </p:spTree>
    <p:extLst>
      <p:ext uri="{BB962C8B-B14F-4D97-AF65-F5344CB8AC3E}">
        <p14:creationId xmlns:p14="http://schemas.microsoft.com/office/powerpoint/2010/main" val="374648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PROCEDURE</a:t>
            </a:r>
            <a:endParaRPr lang="en-GB" dirty="0"/>
          </a:p>
        </p:txBody>
      </p:sp>
      <p:graphicFrame>
        <p:nvGraphicFramePr>
          <p:cNvPr id="6" name="Content Placeholder 5"/>
          <p:cNvGraphicFramePr>
            <a:graphicFrameLocks noGrp="1"/>
          </p:cNvGraphicFramePr>
          <p:nvPr>
            <p:ph idx="1"/>
            <p:extLst/>
          </p:nvPr>
        </p:nvGraphicFramePr>
        <p:xfrm>
          <a:off x="1524001" y="1989221"/>
          <a:ext cx="9256294" cy="3690033"/>
        </p:xfrm>
        <a:graphic>
          <a:graphicData uri="http://schemas.openxmlformats.org/drawingml/2006/table">
            <a:tbl>
              <a:tblPr>
                <a:tableStyleId>{5C22544A-7EE6-4342-B048-85BDC9FD1C3A}</a:tableStyleId>
              </a:tblPr>
              <a:tblGrid>
                <a:gridCol w="2770007">
                  <a:extLst>
                    <a:ext uri="{9D8B030D-6E8A-4147-A177-3AD203B41FA5}">
                      <a16:colId xmlns="" xmlns:a16="http://schemas.microsoft.com/office/drawing/2014/main" val="4154355279"/>
                    </a:ext>
                  </a:extLst>
                </a:gridCol>
                <a:gridCol w="2329991">
                  <a:extLst>
                    <a:ext uri="{9D8B030D-6E8A-4147-A177-3AD203B41FA5}">
                      <a16:colId xmlns="" xmlns:a16="http://schemas.microsoft.com/office/drawing/2014/main" val="2161107226"/>
                    </a:ext>
                  </a:extLst>
                </a:gridCol>
                <a:gridCol w="2448444">
                  <a:extLst>
                    <a:ext uri="{9D8B030D-6E8A-4147-A177-3AD203B41FA5}">
                      <a16:colId xmlns="" xmlns:a16="http://schemas.microsoft.com/office/drawing/2014/main" val="526491332"/>
                    </a:ext>
                  </a:extLst>
                </a:gridCol>
                <a:gridCol w="1707852">
                  <a:extLst>
                    <a:ext uri="{9D8B030D-6E8A-4147-A177-3AD203B41FA5}">
                      <a16:colId xmlns="" xmlns:a16="http://schemas.microsoft.com/office/drawing/2014/main" val="3960723307"/>
                    </a:ext>
                  </a:extLst>
                </a:gridCol>
              </a:tblGrid>
              <a:tr h="987473">
                <a:tc>
                  <a:txBody>
                    <a:bodyPr/>
                    <a:lstStyle/>
                    <a:p>
                      <a:pPr algn="ctr">
                        <a:spcBef>
                          <a:spcPts val="500"/>
                        </a:spcBef>
                        <a:spcAft>
                          <a:spcPts val="500"/>
                        </a:spcAft>
                      </a:pPr>
                      <a:r>
                        <a:rPr lang="en-US" sz="2400">
                          <a:effectLst/>
                        </a:rPr>
                        <a:t>Ingredient</a:t>
                      </a:r>
                      <a:endParaRPr lang="en-GB" sz="1400">
                        <a:solidFill>
                          <a:srgbClr val="000080"/>
                        </a:solidFill>
                        <a:effectLst/>
                        <a:latin typeface="Times New Roman" panose="02020603050405020304" pitchFamily="18" charset="0"/>
                        <a:ea typeface="Times New Roman" panose="02020603050405020304" pitchFamily="18" charset="0"/>
                        <a:cs typeface="Traditional Arabic"/>
                      </a:endParaRPr>
                    </a:p>
                  </a:txBody>
                  <a:tcPr marL="68580" marR="68580" marT="0" marB="0"/>
                </a:tc>
                <a:tc>
                  <a:txBody>
                    <a:bodyPr/>
                    <a:lstStyle/>
                    <a:p>
                      <a:pPr algn="ctr">
                        <a:spcBef>
                          <a:spcPts val="500"/>
                        </a:spcBef>
                        <a:spcAft>
                          <a:spcPts val="500"/>
                        </a:spcAft>
                      </a:pPr>
                      <a:r>
                        <a:rPr lang="en-US" sz="2400" dirty="0">
                          <a:effectLst/>
                        </a:rPr>
                        <a:t>Composition</a:t>
                      </a:r>
                      <a:endParaRPr lang="en-GB" sz="1400" dirty="0">
                        <a:solidFill>
                          <a:srgbClr val="000080"/>
                        </a:solidFill>
                        <a:effectLst/>
                        <a:latin typeface="Times New Roman" panose="02020603050405020304" pitchFamily="18" charset="0"/>
                        <a:ea typeface="Times New Roman" panose="02020603050405020304" pitchFamily="18" charset="0"/>
                        <a:cs typeface="Traditional Arabic"/>
                      </a:endParaRPr>
                    </a:p>
                  </a:txBody>
                  <a:tcPr marL="68580" marR="68580" marT="0" marB="0"/>
                </a:tc>
                <a:tc>
                  <a:txBody>
                    <a:bodyPr/>
                    <a:lstStyle/>
                    <a:p>
                      <a:pPr algn="ctr">
                        <a:spcBef>
                          <a:spcPts val="500"/>
                        </a:spcBef>
                        <a:spcAft>
                          <a:spcPts val="500"/>
                        </a:spcAft>
                      </a:pPr>
                      <a:r>
                        <a:rPr lang="en-US" sz="2400">
                          <a:effectLst/>
                        </a:rPr>
                        <a:t>Quantity per tab.(mg)</a:t>
                      </a:r>
                      <a:endParaRPr lang="en-GB" sz="1400">
                        <a:solidFill>
                          <a:srgbClr val="000080"/>
                        </a:solidFill>
                        <a:effectLst/>
                        <a:latin typeface="Times New Roman" panose="02020603050405020304" pitchFamily="18" charset="0"/>
                        <a:ea typeface="Times New Roman" panose="02020603050405020304" pitchFamily="18" charset="0"/>
                        <a:cs typeface="Traditional Arabic"/>
                      </a:endParaRPr>
                    </a:p>
                  </a:txBody>
                  <a:tcPr marL="68580" marR="68580" marT="0" marB="0"/>
                </a:tc>
                <a:tc>
                  <a:txBody>
                    <a:bodyPr/>
                    <a:lstStyle/>
                    <a:p>
                      <a:pPr algn="ctr">
                        <a:spcBef>
                          <a:spcPts val="500"/>
                        </a:spcBef>
                        <a:spcAft>
                          <a:spcPts val="500"/>
                        </a:spcAft>
                      </a:pPr>
                      <a:r>
                        <a:rPr lang="en-US" sz="2400">
                          <a:effectLst/>
                        </a:rPr>
                        <a:t>Quantity per 100 tab. (g)</a:t>
                      </a:r>
                      <a:endParaRPr lang="en-GB" sz="1400">
                        <a:solidFill>
                          <a:srgbClr val="000080"/>
                        </a:solidFill>
                        <a:effectLst/>
                        <a:latin typeface="Times New Roman" panose="02020603050405020304" pitchFamily="18" charset="0"/>
                        <a:ea typeface="Times New Roman" panose="02020603050405020304" pitchFamily="18" charset="0"/>
                        <a:cs typeface="Traditional Arabic"/>
                      </a:endParaRPr>
                    </a:p>
                  </a:txBody>
                  <a:tcPr marL="68580" marR="68580" marT="0" marB="0"/>
                </a:tc>
                <a:extLst>
                  <a:ext uri="{0D108BD9-81ED-4DB2-BD59-A6C34878D82A}">
                    <a16:rowId xmlns="" xmlns:a16="http://schemas.microsoft.com/office/drawing/2014/main" val="3449464500"/>
                  </a:ext>
                </a:extLst>
              </a:tr>
              <a:tr h="2429495">
                <a:tc>
                  <a:txBody>
                    <a:bodyPr/>
                    <a:lstStyle/>
                    <a:p>
                      <a:pPr>
                        <a:spcBef>
                          <a:spcPts val="500"/>
                        </a:spcBef>
                        <a:spcAft>
                          <a:spcPts val="500"/>
                        </a:spcAft>
                      </a:pPr>
                      <a:r>
                        <a:rPr lang="en-US" sz="2400" dirty="0">
                          <a:effectLst/>
                        </a:rPr>
                        <a:t>Aspirin (fine powder)</a:t>
                      </a:r>
                      <a:endParaRPr lang="en-GB" sz="1400" dirty="0">
                        <a:effectLst/>
                      </a:endParaRPr>
                    </a:p>
                    <a:p>
                      <a:pPr>
                        <a:spcBef>
                          <a:spcPts val="500"/>
                        </a:spcBef>
                        <a:spcAft>
                          <a:spcPts val="500"/>
                        </a:spcAft>
                      </a:pPr>
                      <a:r>
                        <a:rPr lang="en-US" sz="2400" dirty="0">
                          <a:effectLst/>
                        </a:rPr>
                        <a:t>Starch (</a:t>
                      </a:r>
                      <a:r>
                        <a:rPr lang="en-US" sz="2400" dirty="0" err="1">
                          <a:effectLst/>
                        </a:rPr>
                        <a:t>Disintegrant</a:t>
                      </a:r>
                      <a:r>
                        <a:rPr lang="en-US" sz="2400" dirty="0">
                          <a:effectLst/>
                        </a:rPr>
                        <a:t>)</a:t>
                      </a:r>
                      <a:endParaRPr lang="en-GB" sz="1400" dirty="0">
                        <a:effectLst/>
                      </a:endParaRPr>
                    </a:p>
                    <a:p>
                      <a:pPr>
                        <a:spcBef>
                          <a:spcPts val="500"/>
                        </a:spcBef>
                        <a:spcAft>
                          <a:spcPts val="500"/>
                        </a:spcAft>
                      </a:pPr>
                      <a:r>
                        <a:rPr lang="en-US" sz="2400" dirty="0">
                          <a:effectLst/>
                        </a:rPr>
                        <a:t>Talc (</a:t>
                      </a:r>
                      <a:r>
                        <a:rPr lang="en-US" sz="2400" dirty="0" err="1">
                          <a:effectLst/>
                        </a:rPr>
                        <a:t>Glident</a:t>
                      </a:r>
                      <a:r>
                        <a:rPr lang="en-US" sz="2400" dirty="0">
                          <a:effectLst/>
                        </a:rPr>
                        <a:t> )</a:t>
                      </a:r>
                      <a:endParaRPr lang="en-GB" sz="1400" dirty="0">
                        <a:effectLst/>
                      </a:endParaRPr>
                    </a:p>
                    <a:p>
                      <a:pPr>
                        <a:spcBef>
                          <a:spcPts val="500"/>
                        </a:spcBef>
                        <a:spcAft>
                          <a:spcPts val="500"/>
                        </a:spcAft>
                      </a:pPr>
                      <a:r>
                        <a:rPr lang="en-US" sz="2400" dirty="0" err="1">
                          <a:effectLst/>
                        </a:rPr>
                        <a:t>Srearic</a:t>
                      </a:r>
                      <a:r>
                        <a:rPr lang="en-US" sz="2400" dirty="0">
                          <a:effectLst/>
                        </a:rPr>
                        <a:t> acid (lubricant)</a:t>
                      </a:r>
                      <a:endParaRPr lang="en-GB" sz="1400" dirty="0">
                        <a:effectLst/>
                      </a:endParaRPr>
                    </a:p>
                    <a:p>
                      <a:pPr>
                        <a:spcBef>
                          <a:spcPts val="500"/>
                        </a:spcBef>
                        <a:spcAft>
                          <a:spcPts val="500"/>
                        </a:spcAft>
                      </a:pPr>
                      <a:r>
                        <a:rPr lang="en-US" sz="2400" dirty="0">
                          <a:effectLst/>
                        </a:rPr>
                        <a:t>Total Tablet Weight </a:t>
                      </a:r>
                      <a:endParaRPr lang="en-GB" sz="1400" dirty="0">
                        <a:solidFill>
                          <a:srgbClr val="000080"/>
                        </a:solidFill>
                        <a:effectLst/>
                        <a:latin typeface="Times New Roman" panose="02020603050405020304" pitchFamily="18" charset="0"/>
                        <a:ea typeface="Times New Roman" panose="02020603050405020304" pitchFamily="18" charset="0"/>
                        <a:cs typeface="Traditional Arabic"/>
                      </a:endParaRPr>
                    </a:p>
                  </a:txBody>
                  <a:tcPr marL="68580" marR="68580" marT="0" marB="0"/>
                </a:tc>
                <a:tc>
                  <a:txBody>
                    <a:bodyPr/>
                    <a:lstStyle/>
                    <a:p>
                      <a:pPr algn="ctr">
                        <a:spcBef>
                          <a:spcPts val="500"/>
                        </a:spcBef>
                        <a:spcAft>
                          <a:spcPts val="500"/>
                        </a:spcAft>
                      </a:pPr>
                      <a:r>
                        <a:rPr lang="en-US" sz="2400">
                          <a:effectLst/>
                        </a:rPr>
                        <a:t>90%</a:t>
                      </a:r>
                      <a:endParaRPr lang="en-GB" sz="1400">
                        <a:effectLst/>
                      </a:endParaRPr>
                    </a:p>
                    <a:p>
                      <a:pPr algn="ctr">
                        <a:spcBef>
                          <a:spcPts val="500"/>
                        </a:spcBef>
                        <a:spcAft>
                          <a:spcPts val="500"/>
                        </a:spcAft>
                      </a:pPr>
                      <a:r>
                        <a:rPr lang="en-US" sz="2400">
                          <a:effectLst/>
                        </a:rPr>
                        <a:t>7%</a:t>
                      </a:r>
                      <a:endParaRPr lang="en-GB" sz="1400">
                        <a:effectLst/>
                      </a:endParaRPr>
                    </a:p>
                    <a:p>
                      <a:pPr algn="ctr">
                        <a:spcBef>
                          <a:spcPts val="500"/>
                        </a:spcBef>
                        <a:spcAft>
                          <a:spcPts val="500"/>
                        </a:spcAft>
                      </a:pPr>
                      <a:r>
                        <a:rPr lang="en-US" sz="2400">
                          <a:effectLst/>
                        </a:rPr>
                        <a:t>2.4%</a:t>
                      </a:r>
                      <a:endParaRPr lang="en-GB" sz="1400">
                        <a:effectLst/>
                      </a:endParaRPr>
                    </a:p>
                    <a:p>
                      <a:pPr algn="ctr">
                        <a:spcBef>
                          <a:spcPts val="500"/>
                        </a:spcBef>
                        <a:spcAft>
                          <a:spcPts val="500"/>
                        </a:spcAft>
                      </a:pPr>
                      <a:r>
                        <a:rPr lang="en-US" sz="2400">
                          <a:effectLst/>
                        </a:rPr>
                        <a:t>0.6%</a:t>
                      </a:r>
                      <a:endParaRPr lang="en-GB" sz="1400">
                        <a:solidFill>
                          <a:srgbClr val="000080"/>
                        </a:solidFill>
                        <a:effectLst/>
                        <a:latin typeface="Times New Roman" panose="02020603050405020304" pitchFamily="18" charset="0"/>
                        <a:ea typeface="Times New Roman" panose="02020603050405020304" pitchFamily="18" charset="0"/>
                        <a:cs typeface="Traditional Arabic"/>
                      </a:endParaRPr>
                    </a:p>
                  </a:txBody>
                  <a:tcPr marL="68580" marR="68580" marT="0" marB="0"/>
                </a:tc>
                <a:tc>
                  <a:txBody>
                    <a:bodyPr/>
                    <a:lstStyle/>
                    <a:p>
                      <a:pPr algn="ctr">
                        <a:spcBef>
                          <a:spcPts val="500"/>
                        </a:spcBef>
                        <a:spcAft>
                          <a:spcPts val="500"/>
                        </a:spcAft>
                      </a:pPr>
                      <a:r>
                        <a:rPr lang="en-US" sz="2400">
                          <a:effectLst/>
                        </a:rPr>
                        <a:t>325</a:t>
                      </a:r>
                      <a:endParaRPr lang="en-GB" sz="1400">
                        <a:effectLst/>
                      </a:endParaRPr>
                    </a:p>
                    <a:p>
                      <a:pPr algn="ctr">
                        <a:spcBef>
                          <a:spcPts val="500"/>
                        </a:spcBef>
                        <a:spcAft>
                          <a:spcPts val="500"/>
                        </a:spcAft>
                      </a:pPr>
                      <a:r>
                        <a:rPr lang="en-US" sz="2400">
                          <a:effectLst/>
                        </a:rPr>
                        <a:t>25</a:t>
                      </a:r>
                      <a:endParaRPr lang="en-GB" sz="1400">
                        <a:effectLst/>
                      </a:endParaRPr>
                    </a:p>
                    <a:p>
                      <a:pPr algn="ctr">
                        <a:spcBef>
                          <a:spcPts val="500"/>
                        </a:spcBef>
                        <a:spcAft>
                          <a:spcPts val="500"/>
                        </a:spcAft>
                      </a:pPr>
                      <a:r>
                        <a:rPr lang="en-US" sz="2400">
                          <a:effectLst/>
                        </a:rPr>
                        <a:t>9</a:t>
                      </a:r>
                      <a:endParaRPr lang="en-GB" sz="1400">
                        <a:effectLst/>
                      </a:endParaRPr>
                    </a:p>
                    <a:p>
                      <a:pPr algn="ctr">
                        <a:spcBef>
                          <a:spcPts val="500"/>
                        </a:spcBef>
                        <a:spcAft>
                          <a:spcPts val="500"/>
                        </a:spcAft>
                      </a:pPr>
                      <a:r>
                        <a:rPr lang="en-US" sz="2400">
                          <a:effectLst/>
                        </a:rPr>
                        <a:t>2</a:t>
                      </a:r>
                      <a:endParaRPr lang="en-GB" sz="1400">
                        <a:effectLst/>
                      </a:endParaRPr>
                    </a:p>
                    <a:p>
                      <a:pPr algn="ctr">
                        <a:spcBef>
                          <a:spcPts val="500"/>
                        </a:spcBef>
                        <a:spcAft>
                          <a:spcPts val="500"/>
                        </a:spcAft>
                      </a:pPr>
                      <a:r>
                        <a:rPr lang="en-US" sz="2400">
                          <a:effectLst/>
                        </a:rPr>
                        <a:t>361</a:t>
                      </a:r>
                      <a:endParaRPr lang="en-GB" sz="1400">
                        <a:solidFill>
                          <a:srgbClr val="000080"/>
                        </a:solidFill>
                        <a:effectLst/>
                        <a:latin typeface="Times New Roman" panose="02020603050405020304" pitchFamily="18" charset="0"/>
                        <a:ea typeface="Times New Roman" panose="02020603050405020304" pitchFamily="18" charset="0"/>
                        <a:cs typeface="Traditional Arabic"/>
                      </a:endParaRPr>
                    </a:p>
                  </a:txBody>
                  <a:tcPr marL="68580" marR="68580" marT="0" marB="0"/>
                </a:tc>
                <a:tc>
                  <a:txBody>
                    <a:bodyPr/>
                    <a:lstStyle/>
                    <a:p>
                      <a:pPr algn="ctr">
                        <a:spcBef>
                          <a:spcPts val="500"/>
                        </a:spcBef>
                        <a:spcAft>
                          <a:spcPts val="500"/>
                        </a:spcAft>
                      </a:pPr>
                      <a:r>
                        <a:rPr lang="en-US" sz="2400" dirty="0">
                          <a:effectLst/>
                        </a:rPr>
                        <a:t>32.5</a:t>
                      </a:r>
                      <a:endParaRPr lang="en-GB" sz="1400" dirty="0">
                        <a:effectLst/>
                      </a:endParaRPr>
                    </a:p>
                    <a:p>
                      <a:pPr algn="ctr">
                        <a:spcBef>
                          <a:spcPts val="500"/>
                        </a:spcBef>
                        <a:spcAft>
                          <a:spcPts val="500"/>
                        </a:spcAft>
                      </a:pPr>
                      <a:r>
                        <a:rPr lang="en-US" sz="2400" dirty="0">
                          <a:effectLst/>
                        </a:rPr>
                        <a:t>2.5</a:t>
                      </a:r>
                      <a:endParaRPr lang="en-GB" sz="1400" dirty="0">
                        <a:effectLst/>
                      </a:endParaRPr>
                    </a:p>
                    <a:p>
                      <a:pPr algn="ctr">
                        <a:spcBef>
                          <a:spcPts val="500"/>
                        </a:spcBef>
                        <a:spcAft>
                          <a:spcPts val="500"/>
                        </a:spcAft>
                      </a:pPr>
                      <a:r>
                        <a:rPr lang="en-US" sz="2400" dirty="0">
                          <a:effectLst/>
                        </a:rPr>
                        <a:t>0.9</a:t>
                      </a:r>
                      <a:endParaRPr lang="en-GB" sz="1400" dirty="0">
                        <a:effectLst/>
                      </a:endParaRPr>
                    </a:p>
                    <a:p>
                      <a:pPr algn="ctr">
                        <a:spcBef>
                          <a:spcPts val="500"/>
                        </a:spcBef>
                        <a:spcAft>
                          <a:spcPts val="500"/>
                        </a:spcAft>
                      </a:pPr>
                      <a:r>
                        <a:rPr lang="en-US" sz="2400" dirty="0">
                          <a:effectLst/>
                        </a:rPr>
                        <a:t>0.2</a:t>
                      </a:r>
                      <a:endParaRPr lang="en-GB" sz="1400" dirty="0">
                        <a:solidFill>
                          <a:srgbClr val="000080"/>
                        </a:solidFill>
                        <a:effectLst/>
                        <a:latin typeface="Times New Roman" panose="02020603050405020304" pitchFamily="18" charset="0"/>
                        <a:ea typeface="Times New Roman" panose="02020603050405020304" pitchFamily="18" charset="0"/>
                        <a:cs typeface="Traditional Arabic"/>
                      </a:endParaRPr>
                    </a:p>
                  </a:txBody>
                  <a:tcPr marL="68580" marR="68580" marT="0" marB="0"/>
                </a:tc>
                <a:extLst>
                  <a:ext uri="{0D108BD9-81ED-4DB2-BD59-A6C34878D82A}">
                    <a16:rowId xmlns="" xmlns:a16="http://schemas.microsoft.com/office/drawing/2014/main" val="2394647686"/>
                  </a:ext>
                </a:extLst>
              </a:tr>
            </a:tbl>
          </a:graphicData>
        </a:graphic>
      </p:graphicFrame>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11</a:t>
            </a:fld>
            <a:endParaRPr lang="en-GB"/>
          </a:p>
        </p:txBody>
      </p:sp>
    </p:spTree>
    <p:extLst>
      <p:ext uri="{BB962C8B-B14F-4D97-AF65-F5344CB8AC3E}">
        <p14:creationId xmlns:p14="http://schemas.microsoft.com/office/powerpoint/2010/main" val="100302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lvl="0" indent="0" eaLnBrk="0" fontAlgn="base" hangingPunct="0">
              <a:lnSpc>
                <a:spcPct val="100000"/>
              </a:lnSpc>
              <a:spcBef>
                <a:spcPct val="0"/>
              </a:spcBef>
              <a:spcAft>
                <a:spcPct val="0"/>
              </a:spcAft>
              <a:buNone/>
              <a:tabLst>
                <a:tab pos="411163" algn="r"/>
              </a:tabLst>
            </a:pPr>
            <a:r>
              <a:rPr lang="en-US" altLang="en-U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Prepare </a:t>
            </a:r>
            <a:r>
              <a:rPr lang="en-US"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80 tablets of aspirin U.S.P. (fine)</a:t>
            </a:r>
            <a:endParaRPr lang="en-US" altLang="en-US" sz="2400" dirty="0">
              <a:solidFill>
                <a:srgbClr val="000080"/>
              </a:solidFill>
              <a:latin typeface="Arial" panose="020B0604020202020204" pitchFamily="34" charset="0"/>
              <a:ea typeface="Times New Roman" panose="02020603050405020304" pitchFamily="18" charset="0"/>
              <a:cs typeface="Traditional Arabic"/>
            </a:endParaRPr>
          </a:p>
          <a:p>
            <a:pPr marL="0" lvl="0" indent="0" eaLnBrk="0" fontAlgn="base" hangingPunct="0">
              <a:lnSpc>
                <a:spcPct val="100000"/>
              </a:lnSpc>
              <a:spcBef>
                <a:spcPct val="0"/>
              </a:spcBef>
              <a:spcAft>
                <a:spcPct val="0"/>
              </a:spcAft>
              <a:buNone/>
              <a:tabLst>
                <a:tab pos="411163" algn="r"/>
              </a:tabLst>
            </a:pPr>
            <a:r>
              <a:rPr lang="en-US" altLang="en-US" b="1" u="sng" dirty="0">
                <a:solidFill>
                  <a:srgbClr val="000000"/>
                </a:solidFill>
                <a:latin typeface="Arial" panose="020B0604020202020204" pitchFamily="34" charset="0"/>
                <a:ea typeface="Times New Roman" panose="02020603050405020304" pitchFamily="18" charset="0"/>
                <a:cs typeface="Arial" panose="020B0604020202020204" pitchFamily="34" charset="0"/>
              </a:rPr>
              <a:t>Procedure : </a:t>
            </a:r>
            <a:endParaRPr lang="en-US" altLang="en-US" sz="2400" dirty="0">
              <a:solidFill>
                <a:srgbClr val="000080"/>
              </a:solidFill>
              <a:latin typeface="Arial" panose="020B0604020202020204" pitchFamily="34" charset="0"/>
              <a:ea typeface="Times New Roman" panose="02020603050405020304" pitchFamily="18" charset="0"/>
              <a:cs typeface="Traditional Arabic"/>
            </a:endParaRPr>
          </a:p>
          <a:p>
            <a:pPr marL="0" lvl="0" indent="0" eaLnBrk="0" fontAlgn="base" hangingPunct="0">
              <a:lnSpc>
                <a:spcPct val="100000"/>
              </a:lnSpc>
              <a:spcBef>
                <a:spcPct val="0"/>
              </a:spcBef>
              <a:spcAft>
                <a:spcPct val="0"/>
              </a:spcAft>
              <a:buFontTx/>
              <a:buChar char="•"/>
              <a:tabLst>
                <a:tab pos="411163" algn="r"/>
              </a:tabLst>
            </a:pPr>
            <a:r>
              <a:rPr lang="en-US"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Mix all the above ingredients (except) 50 % of </a:t>
            </a:r>
            <a:r>
              <a:rPr lang="en-US" altLang="en-U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starch and               </a:t>
            </a:r>
            <a:r>
              <a:rPr lang="en-US"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magnesium stearate.</a:t>
            </a:r>
            <a:endParaRPr lang="en-US" altLang="en-US" sz="2400" dirty="0">
              <a:solidFill>
                <a:srgbClr val="000080"/>
              </a:solidFill>
              <a:latin typeface="Arial" panose="020B0604020202020204" pitchFamily="34" charset="0"/>
              <a:ea typeface="Times New Roman" panose="02020603050405020304" pitchFamily="18" charset="0"/>
              <a:cs typeface="Traditional Arabic"/>
            </a:endParaRPr>
          </a:p>
          <a:p>
            <a:pPr marL="0" lvl="0" indent="0" eaLnBrk="0" fontAlgn="base" hangingPunct="0">
              <a:lnSpc>
                <a:spcPct val="100000"/>
              </a:lnSpc>
              <a:spcBef>
                <a:spcPct val="0"/>
              </a:spcBef>
              <a:spcAft>
                <a:spcPct val="0"/>
              </a:spcAft>
              <a:buFontTx/>
              <a:buChar char="•"/>
              <a:tabLst>
                <a:tab pos="411163" algn="r"/>
              </a:tabLst>
            </a:pPr>
            <a:r>
              <a:rPr lang="en-US"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Compress into slug using 18 mm flat face punishes.</a:t>
            </a:r>
            <a:endParaRPr lang="en-US" altLang="en-US" sz="2400" dirty="0">
              <a:solidFill>
                <a:srgbClr val="000080"/>
              </a:solidFill>
              <a:latin typeface="Arial" panose="020B0604020202020204" pitchFamily="34" charset="0"/>
              <a:ea typeface="Times New Roman" panose="02020603050405020304" pitchFamily="18" charset="0"/>
              <a:cs typeface="Traditional Arabic"/>
            </a:endParaRPr>
          </a:p>
          <a:p>
            <a:pPr marL="0" lvl="0" indent="0" eaLnBrk="0" fontAlgn="base" hangingPunct="0">
              <a:lnSpc>
                <a:spcPct val="100000"/>
              </a:lnSpc>
              <a:spcBef>
                <a:spcPct val="0"/>
              </a:spcBef>
              <a:spcAft>
                <a:spcPct val="0"/>
              </a:spcAft>
              <a:buFontTx/>
              <a:buChar char="•"/>
              <a:tabLst>
                <a:tab pos="411163" algn="r"/>
              </a:tabLst>
            </a:pPr>
            <a:r>
              <a:rPr lang="en-US"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Grind the slugs using 20 mesh screen.</a:t>
            </a:r>
            <a:endParaRPr lang="en-US" altLang="en-US" sz="2400" dirty="0">
              <a:solidFill>
                <a:srgbClr val="000080"/>
              </a:solidFill>
              <a:latin typeface="Arial" panose="020B0604020202020204" pitchFamily="34" charset="0"/>
              <a:ea typeface="Times New Roman" panose="02020603050405020304" pitchFamily="18" charset="0"/>
              <a:cs typeface="Traditional Arabic"/>
            </a:endParaRPr>
          </a:p>
          <a:p>
            <a:pPr marL="0" lvl="0" indent="0" eaLnBrk="0" fontAlgn="base" hangingPunct="0">
              <a:lnSpc>
                <a:spcPct val="100000"/>
              </a:lnSpc>
              <a:spcBef>
                <a:spcPct val="0"/>
              </a:spcBef>
              <a:spcAft>
                <a:spcPct val="0"/>
              </a:spcAft>
              <a:buFontTx/>
              <a:buChar char="•"/>
              <a:tabLst>
                <a:tab pos="411163" algn="r"/>
              </a:tabLst>
            </a:pPr>
            <a:r>
              <a:rPr lang="en-US"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Transfer into cubic mixture and the reminder </a:t>
            </a:r>
            <a:r>
              <a:rPr lang="en-US" alt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disintegrant</a:t>
            </a:r>
            <a:r>
              <a:rPr lang="en-US"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and lubricant, mix for 10 minutes.</a:t>
            </a:r>
            <a:endParaRPr lang="en-US" altLang="en-US" sz="2400" dirty="0">
              <a:solidFill>
                <a:srgbClr val="000080"/>
              </a:solidFill>
              <a:latin typeface="Arial" panose="020B0604020202020204" pitchFamily="34" charset="0"/>
              <a:ea typeface="Times New Roman" panose="02020603050405020304" pitchFamily="18" charset="0"/>
              <a:cs typeface="Traditional Arabic"/>
            </a:endParaRPr>
          </a:p>
          <a:p>
            <a:pPr marL="0" lvl="0" indent="0" eaLnBrk="0" fontAlgn="base" hangingPunct="0">
              <a:lnSpc>
                <a:spcPct val="100000"/>
              </a:lnSpc>
              <a:spcBef>
                <a:spcPct val="0"/>
              </a:spcBef>
              <a:spcAft>
                <a:spcPct val="0"/>
              </a:spcAft>
              <a:buFontTx/>
              <a:buChar char="•"/>
              <a:tabLst>
                <a:tab pos="411163" algn="r"/>
              </a:tabLst>
            </a:pPr>
            <a:r>
              <a:rPr lang="en-US" alt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Compress to weight using 9 mm concave punishes.</a:t>
            </a:r>
            <a:endParaRPr lang="en-US" altLang="en-US" sz="3600" dirty="0">
              <a:latin typeface="Arial" panose="020B0604020202020204" pitchFamily="34" charset="0"/>
            </a:endParaRPr>
          </a:p>
          <a:p>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GB"/>
          </a:p>
        </p:txBody>
      </p:sp>
      <p:sp>
        <p:nvSpPr>
          <p:cNvPr id="5" name="Slide Number Placeholder 4"/>
          <p:cNvSpPr>
            <a:spLocks noGrp="1"/>
          </p:cNvSpPr>
          <p:nvPr>
            <p:ph type="sldNum" sz="quarter" idx="12"/>
          </p:nvPr>
        </p:nvSpPr>
        <p:spPr/>
        <p:txBody>
          <a:bodyPr/>
          <a:lstStyle/>
          <a:p>
            <a:fld id="{C158E31A-D245-4A7B-889D-46AC541FC307}" type="slidenum">
              <a:rPr lang="en-GB" smtClean="0"/>
              <a:t>12</a:t>
            </a:fld>
            <a:endParaRPr lang="en-GB"/>
          </a:p>
        </p:txBody>
      </p:sp>
    </p:spTree>
    <p:extLst>
      <p:ext uri="{BB962C8B-B14F-4D97-AF65-F5344CB8AC3E}">
        <p14:creationId xmlns:p14="http://schemas.microsoft.com/office/powerpoint/2010/main" val="1790981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Compare and contrast the tablet manufacturing methods </a:t>
            </a:r>
            <a:endParaRPr lang="en-GB" dirty="0"/>
          </a:p>
        </p:txBody>
      </p:sp>
      <p:pic>
        <p:nvPicPr>
          <p:cNvPr id="4" name="Content Placeholder 3"/>
          <p:cNvPicPr>
            <a:picLocks noGrp="1" noChangeAspect="1"/>
          </p:cNvPicPr>
          <p:nvPr>
            <p:ph idx="1"/>
          </p:nvPr>
        </p:nvPicPr>
        <p:blipFill rotWithShape="1">
          <a:blip r:embed="rId2"/>
          <a:srcRect l="26370" t="28529" r="21694" b="25065"/>
          <a:stretch/>
        </p:blipFill>
        <p:spPr>
          <a:xfrm>
            <a:off x="1797615" y="1752601"/>
            <a:ext cx="8430118" cy="4234965"/>
          </a:xfrm>
          <a:prstGeom prst="rect">
            <a:avLst/>
          </a:prstGeom>
        </p:spPr>
      </p:pic>
      <p:sp>
        <p:nvSpPr>
          <p:cNvPr id="3" name="Footer Placeholder 2"/>
          <p:cNvSpPr>
            <a:spLocks noGrp="1"/>
          </p:cNvSpPr>
          <p:nvPr>
            <p:ph type="ftr" sz="quarter" idx="11"/>
          </p:nvPr>
        </p:nvSpPr>
        <p:spPr/>
        <p:txBody>
          <a:bodyPr/>
          <a:lstStyle/>
          <a:p>
            <a:r>
              <a:rPr lang="en-GB" smtClean="0"/>
              <a:t>find study materials on link:  :  www.goo.gl/KBOm0R</a:t>
            </a:r>
            <a:endParaRPr lang="en-US"/>
          </a:p>
        </p:txBody>
      </p:sp>
      <p:sp>
        <p:nvSpPr>
          <p:cNvPr id="5" name="Slide Number Placeholder 4"/>
          <p:cNvSpPr>
            <a:spLocks noGrp="1"/>
          </p:cNvSpPr>
          <p:nvPr>
            <p:ph type="sldNum" sz="quarter" idx="12"/>
          </p:nvPr>
        </p:nvSpPr>
        <p:spPr/>
        <p:txBody>
          <a:bodyPr/>
          <a:lstStyle/>
          <a:p>
            <a:fld id="{FD2D3368-14AD-47B9-8020-C7B7B5BAF57C}" type="slidenum">
              <a:rPr lang="en-US" smtClean="0"/>
              <a:t>13</a:t>
            </a:fld>
            <a:endParaRPr lang="en-US"/>
          </a:p>
        </p:txBody>
      </p:sp>
    </p:spTree>
    <p:extLst>
      <p:ext uri="{BB962C8B-B14F-4D97-AF65-F5344CB8AC3E}">
        <p14:creationId xmlns:p14="http://schemas.microsoft.com/office/powerpoint/2010/main" val="3529362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What are the manufacturing factors that effluence the tablet dosage form properties.?. Explain each in details</a:t>
            </a:r>
          </a:p>
          <a:p>
            <a:r>
              <a:rPr lang="en-GB" dirty="0" smtClean="0"/>
              <a:t>Compare and contrast the method of tableting.  In terms of:</a:t>
            </a:r>
          </a:p>
          <a:p>
            <a:pPr lvl="1"/>
            <a:r>
              <a:rPr lang="en-GB" dirty="0" smtClean="0"/>
              <a:t>Processes,</a:t>
            </a:r>
          </a:p>
          <a:p>
            <a:pPr lvl="1"/>
            <a:r>
              <a:rPr lang="en-GB" dirty="0" smtClean="0"/>
              <a:t>Ease of manufacturing</a:t>
            </a:r>
          </a:p>
          <a:p>
            <a:pPr lvl="1"/>
            <a:r>
              <a:rPr lang="en-GB" dirty="0" smtClean="0"/>
              <a:t>Binding agent</a:t>
            </a:r>
          </a:p>
          <a:p>
            <a:pPr lvl="1"/>
            <a:r>
              <a:rPr lang="en-GB" dirty="0" smtClean="0"/>
              <a:t>Limitations</a:t>
            </a:r>
          </a:p>
          <a:p>
            <a:pPr lvl="1"/>
            <a:r>
              <a:rPr lang="en-GB" dirty="0" smtClean="0"/>
              <a:t>Popularity</a:t>
            </a:r>
          </a:p>
          <a:p>
            <a:pPr lvl="1"/>
            <a:r>
              <a:rPr lang="en-GB" dirty="0" smtClean="0"/>
              <a:t>……..</a:t>
            </a:r>
            <a:r>
              <a:rPr lang="en-GB" dirty="0" err="1" smtClean="0"/>
              <a:t>etc</a:t>
            </a:r>
            <a:endParaRPr lang="en-GB" dirty="0" smtClean="0"/>
          </a:p>
          <a:p>
            <a:r>
              <a:rPr lang="en-GB" dirty="0" smtClean="0"/>
              <a:t>Limitations of each method</a:t>
            </a:r>
          </a:p>
          <a:p>
            <a:r>
              <a:rPr lang="en-GB" dirty="0" smtClean="0"/>
              <a:t>What are the properties of each substance to be compressed directly. Give e.g. </a:t>
            </a:r>
            <a:endParaRPr lang="en-US" dirty="0"/>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www.goo.gl/KBOm0R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14</a:t>
            </a:fld>
            <a:endParaRPr lang="en-US"/>
          </a:p>
        </p:txBody>
      </p:sp>
    </p:spTree>
    <p:extLst>
      <p:ext uri="{BB962C8B-B14F-4D97-AF65-F5344CB8AC3E}">
        <p14:creationId xmlns:p14="http://schemas.microsoft.com/office/powerpoint/2010/main" val="3900113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What are the limitations of direct compressions</a:t>
            </a:r>
            <a:r>
              <a:rPr lang="en-GB" dirty="0" smtClean="0"/>
              <a:t>?</a:t>
            </a:r>
          </a:p>
          <a:p>
            <a:r>
              <a:rPr lang="en-GB" dirty="0"/>
              <a:t>Generally, Low potency drugs are not suitable to be manufactured by direct </a:t>
            </a:r>
            <a:r>
              <a:rPr lang="en-GB" dirty="0" smtClean="0"/>
              <a:t>compression</a:t>
            </a:r>
          </a:p>
          <a:p>
            <a:r>
              <a:rPr lang="en-GB" dirty="0"/>
              <a:t>Explain each limitation of the </a:t>
            </a:r>
            <a:r>
              <a:rPr lang="en-GB"/>
              <a:t>direct </a:t>
            </a:r>
            <a:r>
              <a:rPr lang="en-GB" smtClean="0"/>
              <a:t>compression</a:t>
            </a:r>
            <a:endParaRPr lang="en-GB" dirty="0"/>
          </a:p>
          <a:p>
            <a:r>
              <a:rPr lang="en-GB" dirty="0"/>
              <a:t>Direct compression is not the common method of tableting.  Explain?</a:t>
            </a:r>
            <a:endParaRPr lang="en-US" dirty="0"/>
          </a:p>
          <a:p>
            <a:endParaRPr lang="en-GB" dirty="0"/>
          </a:p>
          <a:p>
            <a:endParaRPr lang="en-GB" dirty="0"/>
          </a:p>
        </p:txBody>
      </p:sp>
      <p:sp>
        <p:nvSpPr>
          <p:cNvPr id="4" name="Footer Placeholder 3"/>
          <p:cNvSpPr>
            <a:spLocks noGrp="1"/>
          </p:cNvSpPr>
          <p:nvPr>
            <p:ph type="ftr" sz="quarter" idx="11"/>
          </p:nvPr>
        </p:nvSpPr>
        <p:spPr/>
        <p:txBody>
          <a:bodyPr/>
          <a:lstStyle/>
          <a:p>
            <a:r>
              <a:rPr lang="en-GB" smtClean="0"/>
              <a:t>find study materials on link:  :  www.goo.gl/KBOm0R</a:t>
            </a:r>
            <a:endParaRPr lang="en-US"/>
          </a:p>
        </p:txBody>
      </p:sp>
      <p:sp>
        <p:nvSpPr>
          <p:cNvPr id="5" name="Slide Number Placeholder 4"/>
          <p:cNvSpPr>
            <a:spLocks noGrp="1"/>
          </p:cNvSpPr>
          <p:nvPr>
            <p:ph type="sldNum" sz="quarter" idx="12"/>
          </p:nvPr>
        </p:nvSpPr>
        <p:spPr/>
        <p:txBody>
          <a:bodyPr/>
          <a:lstStyle/>
          <a:p>
            <a:fld id="{FD2D3368-14AD-47B9-8020-C7B7B5BAF57C}" type="slidenum">
              <a:rPr lang="en-US" smtClean="0"/>
              <a:t>15</a:t>
            </a:fld>
            <a:endParaRPr lang="en-US"/>
          </a:p>
        </p:txBody>
      </p:sp>
    </p:spTree>
    <p:extLst>
      <p:ext uri="{BB962C8B-B14F-4D97-AF65-F5344CB8AC3E}">
        <p14:creationId xmlns:p14="http://schemas.microsoft.com/office/powerpoint/2010/main" val="550867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Wet granulation method of tableting</a:t>
            </a:r>
            <a:endParaRPr lang="en-US" b="1" dirty="0"/>
          </a:p>
        </p:txBody>
      </p:sp>
      <p:pic>
        <p:nvPicPr>
          <p:cNvPr id="1026"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4529" t="35663" r="25905" b="24542"/>
          <a:stretch/>
        </p:blipFill>
        <p:spPr bwMode="auto">
          <a:xfrm>
            <a:off x="2133600" y="1826172"/>
            <a:ext cx="8001000" cy="4346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3" name="Footer Placeholder 2"/>
          <p:cNvSpPr>
            <a:spLocks noGrp="1"/>
          </p:cNvSpPr>
          <p:nvPr>
            <p:ph type="ftr" sz="quarter" idx="11"/>
          </p:nvPr>
        </p:nvSpPr>
        <p:spPr/>
        <p:txBody>
          <a:bodyPr/>
          <a:lstStyle/>
          <a:p>
            <a:r>
              <a:rPr lang="en-GB" smtClean="0"/>
              <a:t>find study materials on link:  :  www.goo.gl/KBOm0R</a:t>
            </a:r>
            <a:endParaRPr lang="en-US"/>
          </a:p>
        </p:txBody>
      </p:sp>
      <p:sp>
        <p:nvSpPr>
          <p:cNvPr id="5" name="Slide Number Placeholder 4"/>
          <p:cNvSpPr>
            <a:spLocks noGrp="1"/>
          </p:cNvSpPr>
          <p:nvPr>
            <p:ph type="sldNum" sz="quarter" idx="12"/>
          </p:nvPr>
        </p:nvSpPr>
        <p:spPr/>
        <p:txBody>
          <a:bodyPr/>
          <a:lstStyle/>
          <a:p>
            <a:fld id="{FD2D3368-14AD-47B9-8020-C7B7B5BAF57C}" type="slidenum">
              <a:rPr lang="en-US" smtClean="0"/>
              <a:t>2</a:t>
            </a:fld>
            <a:endParaRPr lang="en-US"/>
          </a:p>
        </p:txBody>
      </p:sp>
    </p:spTree>
    <p:extLst>
      <p:ext uri="{BB962C8B-B14F-4D97-AF65-F5344CB8AC3E}">
        <p14:creationId xmlns:p14="http://schemas.microsoft.com/office/powerpoint/2010/main" val="1728319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Aim of granulation ( REVIW)</a:t>
            </a:r>
            <a:endParaRPr lang="en-GB" b="1" dirty="0"/>
          </a:p>
        </p:txBody>
      </p:sp>
      <p:sp>
        <p:nvSpPr>
          <p:cNvPr id="3" name="Content Placeholder 2"/>
          <p:cNvSpPr>
            <a:spLocks noGrp="1"/>
          </p:cNvSpPr>
          <p:nvPr>
            <p:ph idx="1"/>
          </p:nvPr>
        </p:nvSpPr>
        <p:spPr/>
        <p:txBody>
          <a:bodyPr>
            <a:normAutofit lnSpcReduction="10000"/>
          </a:bodyPr>
          <a:lstStyle/>
          <a:p>
            <a:pPr marL="514350" indent="-514350" eaLnBrk="0" fontAlgn="base" hangingPunct="0">
              <a:spcBef>
                <a:spcPct val="0"/>
              </a:spcBef>
              <a:spcAft>
                <a:spcPct val="0"/>
              </a:spcAft>
              <a:buFont typeface="+mj-lt"/>
              <a:buAutoNum type="arabicPeriod"/>
            </a:pPr>
            <a:r>
              <a:rPr lang="en-US" altLang="en-US" dirty="0" smtClean="0">
                <a:latin typeface="Arial" panose="020B0604020202020204" pitchFamily="34" charset="0"/>
              </a:rPr>
              <a:t>to prevent </a:t>
            </a:r>
            <a:r>
              <a:rPr lang="en-US" altLang="en-US" dirty="0">
                <a:latin typeface="Arial" panose="020B0604020202020204" pitchFamily="34" charset="0"/>
              </a:rPr>
              <a:t>segregation of the constituents of the powder </a:t>
            </a:r>
            <a:r>
              <a:rPr lang="en-US" altLang="en-US" dirty="0" smtClean="0">
                <a:latin typeface="Arial" panose="020B0604020202020204" pitchFamily="34" charset="0"/>
              </a:rPr>
              <a:t>mixture</a:t>
            </a:r>
          </a:p>
          <a:p>
            <a:pPr marL="914400" lvl="1" indent="-514350" eaLnBrk="0" fontAlgn="base" hangingPunct="0">
              <a:spcBef>
                <a:spcPct val="0"/>
              </a:spcBef>
              <a:spcAft>
                <a:spcPct val="0"/>
              </a:spcAft>
              <a:buFont typeface="Wingdings" panose="05000000000000000000" pitchFamily="2" charset="2"/>
              <a:buChar char="Ø"/>
            </a:pPr>
            <a:r>
              <a:rPr lang="en-GB" dirty="0"/>
              <a:t>Segregation is due primarily to differences in the size or density of the components of </a:t>
            </a:r>
            <a:r>
              <a:rPr lang="en-GB" dirty="0" smtClean="0"/>
              <a:t>the mix</a:t>
            </a:r>
            <a:r>
              <a:rPr lang="en-GB" dirty="0"/>
              <a:t>, the smaller and/or denser particles concentrating at the base of a container with the larger and/or less dense ones above them. An ideal granulation will contain all the constituents of the mix in the correct proportion in each granule, and segregation of the ingredients will not occur.</a:t>
            </a:r>
            <a:endParaRPr lang="en-US" altLang="en-US" dirty="0">
              <a:latin typeface="Arial" panose="020B0604020202020204" pitchFamily="34" charset="0"/>
            </a:endParaRPr>
          </a:p>
          <a:p>
            <a:pPr marL="514350" indent="-514350" eaLnBrk="0" fontAlgn="base" hangingPunct="0">
              <a:spcBef>
                <a:spcPct val="0"/>
              </a:spcBef>
              <a:spcAft>
                <a:spcPct val="0"/>
              </a:spcAft>
              <a:buFont typeface="+mj-lt"/>
              <a:buAutoNum type="arabicPeriod"/>
            </a:pPr>
            <a:r>
              <a:rPr lang="en-US" altLang="en-US" dirty="0" smtClean="0">
                <a:latin typeface="Arial" panose="020B0604020202020204" pitchFamily="34" charset="0"/>
              </a:rPr>
              <a:t>To </a:t>
            </a:r>
            <a:r>
              <a:rPr lang="en-US" altLang="en-US" dirty="0">
                <a:latin typeface="Arial" panose="020B0604020202020204" pitchFamily="34" charset="0"/>
              </a:rPr>
              <a:t>improve the flow properties of the mixture</a:t>
            </a:r>
            <a:r>
              <a:rPr lang="en-US" altLang="en-US" dirty="0" smtClean="0">
                <a:latin typeface="Arial" panose="020B0604020202020204" pitchFamily="34" charset="0"/>
              </a:rPr>
              <a:t>:</a:t>
            </a:r>
          </a:p>
          <a:p>
            <a:pPr marL="914400" lvl="1" indent="-514350" eaLnBrk="0" fontAlgn="base" hangingPunct="0">
              <a:spcBef>
                <a:spcPct val="0"/>
              </a:spcBef>
              <a:spcAft>
                <a:spcPct val="0"/>
              </a:spcAft>
              <a:buFont typeface="Wingdings" panose="05000000000000000000" pitchFamily="2" charset="2"/>
              <a:buChar char="Ø"/>
            </a:pPr>
            <a:r>
              <a:rPr lang="en-GB" dirty="0"/>
              <a:t>Many powders, because of their small size, irregular shape or surface characteristics, are cohesive and do not flow well. Granules produced from such a cohesive system will be larger and more isodiametric, both factors contributing to improved flow properties</a:t>
            </a:r>
            <a:r>
              <a:rPr lang="en-GB" dirty="0" smtClean="0"/>
              <a:t>.</a:t>
            </a:r>
            <a:endParaRPr lang="en-GB" dirty="0"/>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www.goo.gl/KBOm0R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3</a:t>
            </a:fld>
            <a:endParaRPr lang="en-US"/>
          </a:p>
        </p:txBody>
      </p:sp>
    </p:spTree>
    <p:extLst>
      <p:ext uri="{BB962C8B-B14F-4D97-AF65-F5344CB8AC3E}">
        <p14:creationId xmlns:p14="http://schemas.microsoft.com/office/powerpoint/2010/main" val="374522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514350" indent="-514350" eaLnBrk="0" fontAlgn="base" hangingPunct="0">
              <a:spcBef>
                <a:spcPct val="0"/>
              </a:spcBef>
              <a:spcAft>
                <a:spcPct val="0"/>
              </a:spcAft>
              <a:buFont typeface="+mj-lt"/>
              <a:buAutoNum type="arabicPeriod" startAt="3"/>
            </a:pPr>
            <a:r>
              <a:rPr lang="en-US" altLang="en-US" dirty="0">
                <a:latin typeface="Arial" panose="020B0604020202020204" pitchFamily="34" charset="0"/>
              </a:rPr>
              <a:t>To improve the compaction characteristics of the mixture:</a:t>
            </a:r>
          </a:p>
          <a:p>
            <a:pPr lvl="1" eaLnBrk="0" fontAlgn="base" hangingPunct="0">
              <a:spcBef>
                <a:spcPct val="0"/>
              </a:spcBef>
              <a:spcAft>
                <a:spcPct val="0"/>
              </a:spcAft>
              <a:buFont typeface="Wingdings" panose="05000000000000000000" pitchFamily="2" charset="2"/>
              <a:buChar char="Ø"/>
            </a:pPr>
            <a:r>
              <a:rPr lang="en-GB" dirty="0"/>
              <a:t>Some powders are difficult to compact. Granules of the same formulation are often more easily compacted and produce stronger tablets. Often solute migration occurring during the post-granulation drying stage results in a binder-rich outer layer to the granules. This in turn leads to direct binder–binder bonding, which assists the consolidation of weakly bonding materials</a:t>
            </a:r>
            <a:endParaRPr lang="en-US" altLang="en-US" dirty="0">
              <a:latin typeface="Arial" panose="020B0604020202020204" pitchFamily="34" charset="0"/>
            </a:endParaRPr>
          </a:p>
          <a:p>
            <a:pPr marL="514350" indent="-514350" eaLnBrk="0" fontAlgn="base" hangingPunct="0">
              <a:spcBef>
                <a:spcPct val="0"/>
              </a:spcBef>
              <a:spcAft>
                <a:spcPct val="0"/>
              </a:spcAft>
              <a:buFont typeface="+mj-lt"/>
              <a:buAutoNum type="arabicPeriod" startAt="3"/>
            </a:pPr>
            <a:r>
              <a:rPr lang="en-US" altLang="en-US" dirty="0">
                <a:latin typeface="Arial" panose="020B0604020202020204" pitchFamily="34" charset="0"/>
              </a:rPr>
              <a:t>Reduce hazards of toxic </a:t>
            </a:r>
            <a:r>
              <a:rPr lang="en-US" altLang="en-US" b="1" i="1" dirty="0">
                <a:latin typeface="Arial" panose="020B0604020202020204" pitchFamily="34" charset="0"/>
              </a:rPr>
              <a:t>dust </a:t>
            </a:r>
            <a:r>
              <a:rPr lang="en-US" altLang="en-US" dirty="0">
                <a:latin typeface="Arial" panose="020B0604020202020204" pitchFamily="34" charset="0"/>
              </a:rPr>
              <a:t>associated with some dangerous drugs</a:t>
            </a:r>
          </a:p>
          <a:p>
            <a:pPr marL="514350" indent="-514350" eaLnBrk="0" fontAlgn="base" hangingPunct="0">
              <a:spcBef>
                <a:spcPct val="0"/>
              </a:spcBef>
              <a:spcAft>
                <a:spcPct val="0"/>
              </a:spcAft>
              <a:buFont typeface="+mj-lt"/>
              <a:buAutoNum type="arabicPeriod" startAt="3"/>
            </a:pPr>
            <a:r>
              <a:rPr lang="en-US" altLang="en-US" dirty="0">
                <a:latin typeface="Arial" panose="020B0604020202020204" pitchFamily="34" charset="0"/>
              </a:rPr>
              <a:t>Slightly hygroscopic materials can adsorb moisture and adhere together (cake) if stored as powder</a:t>
            </a: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smtClean="0"/>
              <a:t>find study materials on link:  :  goo.gl/KBOm0R</a:t>
            </a:r>
            <a:endParaRPr lang="en-US"/>
          </a:p>
        </p:txBody>
      </p:sp>
      <p:sp>
        <p:nvSpPr>
          <p:cNvPr id="5" name="Slide Number Placeholder 4"/>
          <p:cNvSpPr>
            <a:spLocks noGrp="1"/>
          </p:cNvSpPr>
          <p:nvPr>
            <p:ph type="sldNum" sz="quarter" idx="12"/>
          </p:nvPr>
        </p:nvSpPr>
        <p:spPr/>
        <p:txBody>
          <a:bodyPr/>
          <a:lstStyle/>
          <a:p>
            <a:fld id="{FD2D3368-14AD-47B9-8020-C7B7B5BAF57C}" type="slidenum">
              <a:rPr lang="en-US" smtClean="0"/>
              <a:t>4</a:t>
            </a:fld>
            <a:endParaRPr lang="en-US"/>
          </a:p>
        </p:txBody>
      </p:sp>
    </p:spTree>
    <p:extLst>
      <p:ext uri="{BB962C8B-B14F-4D97-AF65-F5344CB8AC3E}">
        <p14:creationId xmlns:p14="http://schemas.microsoft.com/office/powerpoint/2010/main" val="2782062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543"/>
            <a:ext cx="10515600" cy="1325563"/>
          </a:xfrm>
        </p:spPr>
        <p:txBody>
          <a:bodyPr>
            <a:normAutofit/>
          </a:bodyPr>
          <a:lstStyle/>
          <a:p>
            <a:r>
              <a:rPr lang="en-GB" b="1" dirty="0"/>
              <a:t>The addition of the binder in wet granulation method</a:t>
            </a:r>
            <a:r>
              <a:rPr lang="en-GB" dirty="0" smtClean="0"/>
              <a:t>.????!!!</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GB" dirty="0" smtClean="0"/>
              <a:t>The aim of the binder addition??</a:t>
            </a:r>
          </a:p>
          <a:p>
            <a:pPr>
              <a:buFont typeface="Wingdings" pitchFamily="2" charset="2"/>
              <a:buChar char="Ø"/>
            </a:pPr>
            <a:r>
              <a:rPr lang="en-GB" dirty="0"/>
              <a:t> </a:t>
            </a:r>
            <a:r>
              <a:rPr lang="en-GB" dirty="0" smtClean="0"/>
              <a:t>the form of binder???</a:t>
            </a:r>
          </a:p>
          <a:p>
            <a:pPr>
              <a:buFont typeface="Wingdings" pitchFamily="2" charset="2"/>
              <a:buChar char="Ø"/>
            </a:pPr>
            <a:r>
              <a:rPr lang="en-GB" dirty="0"/>
              <a:t> </a:t>
            </a:r>
            <a:r>
              <a:rPr lang="en-GB" dirty="0" smtClean="0"/>
              <a:t>the amount of the binder is determined by ??</a:t>
            </a:r>
          </a:p>
          <a:p>
            <a:pPr>
              <a:buFont typeface="Wingdings" pitchFamily="2" charset="2"/>
              <a:buChar char="Ø"/>
            </a:pPr>
            <a:r>
              <a:rPr lang="en-GB" dirty="0" smtClean="0"/>
              <a:t>the effect of the amount of the added binder???</a:t>
            </a:r>
          </a:p>
          <a:p>
            <a:pPr>
              <a:buFont typeface="Wingdings" pitchFamily="2" charset="2"/>
              <a:buChar char="Ø"/>
            </a:pPr>
            <a:r>
              <a:rPr lang="en-GB" dirty="0" err="1" smtClean="0"/>
              <a:t>E.g</a:t>
            </a:r>
            <a:r>
              <a:rPr lang="en-GB" dirty="0" smtClean="0"/>
              <a:t> for binders?? At least 3</a:t>
            </a:r>
          </a:p>
          <a:p>
            <a:pPr lvl="1">
              <a:buFont typeface="Wingdings" pitchFamily="2" charset="2"/>
              <a:buChar char="Ø"/>
            </a:pPr>
            <a:endParaRPr lang="en-GB" dirty="0" smtClean="0"/>
          </a:p>
          <a:p>
            <a:pPr lvl="1">
              <a:buFont typeface="Wingdings" pitchFamily="2" charset="2"/>
              <a:buChar char="Ø"/>
            </a:pPr>
            <a:endParaRPr lang="en-US" dirty="0"/>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www.goo.gl/KBOm0R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5</a:t>
            </a:fld>
            <a:endParaRPr lang="en-US"/>
          </a:p>
        </p:txBody>
      </p:sp>
    </p:spTree>
    <p:extLst>
      <p:ext uri="{BB962C8B-B14F-4D97-AF65-F5344CB8AC3E}">
        <p14:creationId xmlns:p14="http://schemas.microsoft.com/office/powerpoint/2010/main" val="404621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a:t>
            </a:r>
            <a:endParaRPr lang="en-US" b="1" dirty="0"/>
          </a:p>
        </p:txBody>
      </p:sp>
      <p:sp>
        <p:nvSpPr>
          <p:cNvPr id="3" name="Content Placeholder 2"/>
          <p:cNvSpPr>
            <a:spLocks noGrp="1"/>
          </p:cNvSpPr>
          <p:nvPr>
            <p:ph idx="1"/>
          </p:nvPr>
        </p:nvSpPr>
        <p:spPr/>
        <p:txBody>
          <a:bodyPr/>
          <a:lstStyle/>
          <a:p>
            <a:r>
              <a:rPr lang="en-US" dirty="0"/>
              <a:t>Acetaminophen         20 g </a:t>
            </a:r>
          </a:p>
          <a:p>
            <a:r>
              <a:rPr lang="en-US" dirty="0"/>
              <a:t>           15% starch mucilage      </a:t>
            </a:r>
            <a:r>
              <a:rPr lang="en-US" dirty="0" err="1"/>
              <a:t>q.s</a:t>
            </a:r>
            <a:r>
              <a:rPr lang="en-US" dirty="0"/>
              <a:t>.</a:t>
            </a:r>
          </a:p>
          <a:p>
            <a:r>
              <a:rPr lang="en-US" dirty="0"/>
              <a:t>           </a:t>
            </a:r>
            <a:r>
              <a:rPr lang="en-US" dirty="0" err="1"/>
              <a:t>Disintegrant</a:t>
            </a:r>
            <a:r>
              <a:rPr lang="en-US" dirty="0"/>
              <a:t>             </a:t>
            </a:r>
            <a:r>
              <a:rPr lang="en-US" dirty="0" err="1"/>
              <a:t>q.s</a:t>
            </a:r>
            <a:r>
              <a:rPr lang="en-US" dirty="0"/>
              <a:t>.</a:t>
            </a:r>
          </a:p>
          <a:p>
            <a:r>
              <a:rPr lang="en-US" dirty="0"/>
              <a:t>           Magnesium stearate       </a:t>
            </a:r>
            <a:r>
              <a:rPr lang="en-US" dirty="0" err="1"/>
              <a:t>q.s</a:t>
            </a:r>
            <a:r>
              <a:rPr lang="en-US" dirty="0"/>
              <a:t>.</a:t>
            </a:r>
          </a:p>
        </p:txBody>
      </p:sp>
      <p:cxnSp>
        <p:nvCxnSpPr>
          <p:cNvPr id="5" name="Straight Connector 4"/>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4" name="Footer Placeholder 3"/>
          <p:cNvSpPr>
            <a:spLocks noGrp="1"/>
          </p:cNvSpPr>
          <p:nvPr>
            <p:ph type="ftr" sz="quarter" idx="11"/>
          </p:nvPr>
        </p:nvSpPr>
        <p:spPr/>
        <p:txBody>
          <a:bodyPr/>
          <a:lstStyle/>
          <a:p>
            <a:r>
              <a:rPr lang="en-GB" smtClean="0"/>
              <a:t>find study materials on link:  :  www.goo.gl/KBOm0R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6</a:t>
            </a:fld>
            <a:endParaRPr lang="en-US"/>
          </a:p>
        </p:txBody>
      </p:sp>
    </p:spTree>
    <p:extLst>
      <p:ext uri="{BB962C8B-B14F-4D97-AF65-F5344CB8AC3E}">
        <p14:creationId xmlns:p14="http://schemas.microsoft.com/office/powerpoint/2010/main" val="3115087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RX: if you know the formula for each tab of </a:t>
            </a:r>
            <a:r>
              <a:rPr lang="en-US" dirty="0" err="1" smtClean="0"/>
              <a:t>domperidone</a:t>
            </a:r>
            <a:r>
              <a:rPr lang="en-US" dirty="0" smtClean="0"/>
              <a:t> </a:t>
            </a:r>
            <a:r>
              <a:rPr lang="en-US" dirty="0" err="1" smtClean="0"/>
              <a:t>conatains</a:t>
            </a:r>
            <a:r>
              <a:rPr lang="en-US" dirty="0" smtClean="0"/>
              <a:t> the following ingredients:</a:t>
            </a:r>
          </a:p>
          <a:p>
            <a:pPr lvl="1"/>
            <a:r>
              <a:rPr lang="en-US" dirty="0" err="1" smtClean="0"/>
              <a:t>Domperidone</a:t>
            </a:r>
            <a:r>
              <a:rPr lang="en-US" dirty="0" smtClean="0"/>
              <a:t> 10mg</a:t>
            </a:r>
          </a:p>
          <a:p>
            <a:pPr lvl="1"/>
            <a:r>
              <a:rPr lang="en-US" dirty="0" smtClean="0"/>
              <a:t>Starch 90 mg</a:t>
            </a:r>
          </a:p>
          <a:p>
            <a:pPr lvl="1"/>
            <a:r>
              <a:rPr lang="en-US" dirty="0" smtClean="0"/>
              <a:t>Starch mucilage ( 10%) </a:t>
            </a:r>
            <a:r>
              <a:rPr lang="en-US" dirty="0" err="1" smtClean="0"/>
              <a:t>q.s</a:t>
            </a:r>
            <a:r>
              <a:rPr lang="en-US" dirty="0" smtClean="0"/>
              <a:t> </a:t>
            </a:r>
          </a:p>
          <a:p>
            <a:pPr lvl="1"/>
            <a:r>
              <a:rPr lang="en-US" dirty="0" smtClean="0"/>
              <a:t>Wet granulation</a:t>
            </a:r>
          </a:p>
          <a:p>
            <a:pPr lvl="1"/>
            <a:r>
              <a:rPr lang="en-US" dirty="0" smtClean="0"/>
              <a:t>Mg stearate 1%</a:t>
            </a:r>
          </a:p>
          <a:p>
            <a:r>
              <a:rPr lang="en-US" dirty="0" smtClean="0"/>
              <a:t>Mitt. 40 tab</a:t>
            </a:r>
            <a:endParaRPr lang="en-US" dirty="0"/>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www.goo.gl/KBOm0R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7</a:t>
            </a:fld>
            <a:endParaRPr lang="en-US"/>
          </a:p>
        </p:txBody>
      </p:sp>
    </p:spTree>
    <p:extLst>
      <p:ext uri="{BB962C8B-B14F-4D97-AF65-F5344CB8AC3E}">
        <p14:creationId xmlns:p14="http://schemas.microsoft.com/office/powerpoint/2010/main" val="3690549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Weigh the required amount of active ingredient(s) to prepare 44  tab (4 extra tablets) and place in mortar.</a:t>
            </a:r>
          </a:p>
          <a:p>
            <a:r>
              <a:rPr lang="en-US" dirty="0" smtClean="0"/>
              <a:t>Grind and sieve if necessary</a:t>
            </a:r>
            <a:endParaRPr lang="en-GB" dirty="0" smtClean="0"/>
          </a:p>
          <a:p>
            <a:r>
              <a:rPr lang="en-US" dirty="0" smtClean="0"/>
              <a:t>Prepare the damp mass by adding appropriate amount of 10% starch mucilage drop by drop by using a </a:t>
            </a:r>
            <a:r>
              <a:rPr lang="en-US" dirty="0" err="1" smtClean="0"/>
              <a:t>pippate</a:t>
            </a:r>
            <a:r>
              <a:rPr lang="en-US" dirty="0" smtClean="0"/>
              <a:t> </a:t>
            </a:r>
          </a:p>
          <a:p>
            <a:r>
              <a:rPr lang="en-US" dirty="0" smtClean="0"/>
              <a:t>measure the added volume of starch mucilage.  And calculate the added amount of starch </a:t>
            </a:r>
          </a:p>
          <a:p>
            <a:r>
              <a:rPr lang="en-US" dirty="0" smtClean="0"/>
              <a:t>The required amount of binder is determined by hand squeeze test (ball test).</a:t>
            </a:r>
            <a:endParaRPr lang="en-GB" dirty="0" smtClean="0"/>
          </a:p>
          <a:p>
            <a:r>
              <a:rPr lang="en-US" dirty="0" smtClean="0"/>
              <a:t>The wet mass is forced through a screen by hand to prepare the wet granules.</a:t>
            </a:r>
            <a:endParaRPr lang="en-GB" dirty="0" smtClean="0"/>
          </a:p>
          <a:p>
            <a:r>
              <a:rPr lang="en-US" dirty="0" smtClean="0"/>
              <a:t>The resultant granules are dried for 1min in microwave dryer at 180 W. </a:t>
            </a:r>
            <a:endParaRPr lang="en-GB" dirty="0" smtClean="0"/>
          </a:p>
          <a:p>
            <a:r>
              <a:rPr lang="en-US" dirty="0" smtClean="0"/>
              <a:t>After drying, the granules are passed through screen.</a:t>
            </a:r>
            <a:endParaRPr lang="en-GB" dirty="0" smtClean="0"/>
          </a:p>
          <a:p>
            <a:pPr lvl="0"/>
            <a:r>
              <a:rPr lang="en-US" dirty="0" smtClean="0"/>
              <a:t>Add the lubricant and mix until uniform. </a:t>
            </a:r>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find study materials on link:  :  www.goo.gl/KBOm0R</a:t>
            </a:r>
            <a:endParaRPr lang="en-US"/>
          </a:p>
        </p:txBody>
      </p:sp>
      <p:sp>
        <p:nvSpPr>
          <p:cNvPr id="5" name="Slide Number Placeholder 4"/>
          <p:cNvSpPr>
            <a:spLocks noGrp="1"/>
          </p:cNvSpPr>
          <p:nvPr>
            <p:ph type="sldNum" sz="quarter" idx="12"/>
          </p:nvPr>
        </p:nvSpPr>
        <p:spPr/>
        <p:txBody>
          <a:bodyPr/>
          <a:lstStyle/>
          <a:p>
            <a:fld id="{FD2D3368-14AD-47B9-8020-C7B7B5BAF57C}" type="slidenum">
              <a:rPr lang="en-US" smtClean="0"/>
              <a:pPr/>
              <a:t>8</a:t>
            </a:fld>
            <a:endParaRPr lang="en-US"/>
          </a:p>
        </p:txBody>
      </p:sp>
    </p:spTree>
    <p:extLst>
      <p:ext uri="{BB962C8B-B14F-4D97-AF65-F5344CB8AC3E}">
        <p14:creationId xmlns:p14="http://schemas.microsoft.com/office/powerpoint/2010/main" val="94706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Dry granulation method for tableting</a:t>
            </a:r>
            <a:endParaRPr lang="en-US" b="1" dirty="0"/>
          </a:p>
        </p:txBody>
      </p:sp>
      <p:sp>
        <p:nvSpPr>
          <p:cNvPr id="3" name="Content Placeholder 2"/>
          <p:cNvSpPr>
            <a:spLocks noGrp="1"/>
          </p:cNvSpPr>
          <p:nvPr>
            <p:ph idx="1"/>
          </p:nvPr>
        </p:nvSpPr>
        <p:spPr/>
        <p:txBody>
          <a:bodyPr>
            <a:normAutofit/>
          </a:bodyPr>
          <a:lstStyle/>
          <a:p>
            <a:r>
              <a:rPr lang="en-GB" dirty="0" smtClean="0"/>
              <a:t>The  process of forming granules with adding a dry binder. </a:t>
            </a:r>
            <a:endParaRPr lang="en-GB" dirty="0"/>
          </a:p>
          <a:p>
            <a:r>
              <a:rPr lang="en-GB" dirty="0" smtClean="0"/>
              <a:t>The particles are held together by compaction and by addition of adhesive material.  </a:t>
            </a:r>
          </a:p>
          <a:p>
            <a:r>
              <a:rPr lang="en-GB" dirty="0" smtClean="0"/>
              <a:t>For heat sensitive or moisture sensitive materials.</a:t>
            </a:r>
          </a:p>
          <a:p>
            <a:r>
              <a:rPr lang="en-GB" dirty="0" smtClean="0"/>
              <a:t>By slugging method( formation of big tablet- slugs</a:t>
            </a:r>
          </a:p>
          <a:p>
            <a:r>
              <a:rPr lang="en-GB" dirty="0" smtClean="0"/>
              <a:t>Or by using a special machine( roller compactor).</a:t>
            </a:r>
          </a:p>
        </p:txBody>
      </p:sp>
      <p:cxnSp>
        <p:nvCxnSpPr>
          <p:cNvPr id="4" name="Straight Connector 3"/>
          <p:cNvCxnSpPr/>
          <p:nvPr/>
        </p:nvCxnSpPr>
        <p:spPr>
          <a:xfrm>
            <a:off x="2133600" y="1447800"/>
            <a:ext cx="77724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5" name="Footer Placeholder 4"/>
          <p:cNvSpPr>
            <a:spLocks noGrp="1"/>
          </p:cNvSpPr>
          <p:nvPr>
            <p:ph type="ftr" sz="quarter" idx="11"/>
          </p:nvPr>
        </p:nvSpPr>
        <p:spPr/>
        <p:txBody>
          <a:bodyPr/>
          <a:lstStyle/>
          <a:p>
            <a:r>
              <a:rPr lang="en-GB" smtClean="0"/>
              <a:t>find study materials on link:  :  www.goo.gl/KBOm0R</a:t>
            </a:r>
            <a:endParaRPr lang="en-US"/>
          </a:p>
        </p:txBody>
      </p:sp>
      <p:sp>
        <p:nvSpPr>
          <p:cNvPr id="6" name="Slide Number Placeholder 5"/>
          <p:cNvSpPr>
            <a:spLocks noGrp="1"/>
          </p:cNvSpPr>
          <p:nvPr>
            <p:ph type="sldNum" sz="quarter" idx="12"/>
          </p:nvPr>
        </p:nvSpPr>
        <p:spPr/>
        <p:txBody>
          <a:bodyPr/>
          <a:lstStyle/>
          <a:p>
            <a:fld id="{FD2D3368-14AD-47B9-8020-C7B7B5BAF57C}" type="slidenum">
              <a:rPr lang="en-US" smtClean="0"/>
              <a:t>9</a:t>
            </a:fld>
            <a:endParaRPr lang="en-US"/>
          </a:p>
        </p:txBody>
      </p:sp>
    </p:spTree>
    <p:extLst>
      <p:ext uri="{BB962C8B-B14F-4D97-AF65-F5344CB8AC3E}">
        <p14:creationId xmlns:p14="http://schemas.microsoft.com/office/powerpoint/2010/main" val="2551435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1898</Words>
  <Application>Microsoft Office PowerPoint</Application>
  <PresentationFormat>Widescreen</PresentationFormat>
  <Paragraphs>197</Paragraphs>
  <Slides>15</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Times New Roman</vt:lpstr>
      <vt:lpstr>Traditional Arabic</vt:lpstr>
      <vt:lpstr>Wingdings</vt:lpstr>
      <vt:lpstr>Office Theme</vt:lpstr>
      <vt:lpstr>Lab. 4  granulation method of tableting</vt:lpstr>
      <vt:lpstr>Wet granulation method of tableting</vt:lpstr>
      <vt:lpstr>Aim of granulation ( REVIW)</vt:lpstr>
      <vt:lpstr>PowerPoint Presentation</vt:lpstr>
      <vt:lpstr>The addition of the binder in wet granulation method.????!!!</vt:lpstr>
      <vt:lpstr>EXAMPLES:</vt:lpstr>
      <vt:lpstr>Procedure </vt:lpstr>
      <vt:lpstr>PowerPoint Presentation</vt:lpstr>
      <vt:lpstr>Dry granulation method for tableting</vt:lpstr>
      <vt:lpstr>Roller Compacter</vt:lpstr>
      <vt:lpstr>PROCEDURE</vt:lpstr>
      <vt:lpstr>PowerPoint Presentation</vt:lpstr>
      <vt:lpstr>Compare and contrast the tablet manufacturing methods </vt:lpstr>
      <vt:lpstr>Question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4 Dry granulation </dc:title>
  <dc:creator>al-nabaa</dc:creator>
  <cp:lastModifiedBy>al-nabaa</cp:lastModifiedBy>
  <cp:revision>16</cp:revision>
  <dcterms:created xsi:type="dcterms:W3CDTF">2018-10-21T12:51:57Z</dcterms:created>
  <dcterms:modified xsi:type="dcterms:W3CDTF">2018-10-21T21:31:34Z</dcterms:modified>
</cp:coreProperties>
</file>